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1"/>
  </p:notesMasterIdLst>
  <p:sldIdLst>
    <p:sldId id="256" r:id="rId2"/>
    <p:sldId id="286" r:id="rId3"/>
    <p:sldId id="300" r:id="rId4"/>
    <p:sldId id="315" r:id="rId5"/>
    <p:sldId id="312" r:id="rId6"/>
    <p:sldId id="306" r:id="rId7"/>
    <p:sldId id="316" r:id="rId8"/>
    <p:sldId id="305" r:id="rId9"/>
    <p:sldId id="299" r:id="rId10"/>
    <p:sldId id="294" r:id="rId11"/>
    <p:sldId id="293" r:id="rId12"/>
    <p:sldId id="295" r:id="rId13"/>
    <p:sldId id="303" r:id="rId14"/>
    <p:sldId id="310" r:id="rId15"/>
    <p:sldId id="313" r:id="rId16"/>
    <p:sldId id="309" r:id="rId17"/>
    <p:sldId id="292" r:id="rId18"/>
    <p:sldId id="279" r:id="rId19"/>
    <p:sldId id="311" r:id="rId20"/>
  </p:sldIdLst>
  <p:sldSz cx="9144000" cy="6858000" type="screen4x3"/>
  <p:notesSz cx="6888163" cy="100187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D830B-2A66-45BC-9BA3-1459E703BCB9}" v="172" dt="2021-03-15T15:09:58.810"/>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15" autoAdjust="0"/>
  </p:normalViewPr>
  <p:slideViewPr>
    <p:cSldViewPr>
      <p:cViewPr varScale="1">
        <p:scale>
          <a:sx n="88" d="100"/>
          <a:sy n="88" d="100"/>
        </p:scale>
        <p:origin x="133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2FBBEF2E-3F4C-4DCC-901D-CFCB7EE0A451}" type="datetimeFigureOut">
              <a:rPr lang="en-GB" smtClean="0"/>
              <a:t>26/11/2023</a:t>
            </a:fld>
            <a:endParaRPr lang="en-GB" dirty="0"/>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en-GB"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F918F4B-8255-4425-9060-5A53069EF539}" type="slidenum">
              <a:rPr lang="en-GB" smtClean="0"/>
              <a:t>‹#›</a:t>
            </a:fld>
            <a:endParaRPr lang="en-GB" dirty="0"/>
          </a:p>
        </p:txBody>
      </p:sp>
    </p:spTree>
    <p:extLst>
      <p:ext uri="{BB962C8B-B14F-4D97-AF65-F5344CB8AC3E}">
        <p14:creationId xmlns:p14="http://schemas.microsoft.com/office/powerpoint/2010/main" val="361581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1</a:t>
            </a:fld>
            <a:endParaRPr lang="en-GB" dirty="0"/>
          </a:p>
        </p:txBody>
      </p:sp>
    </p:spTree>
    <p:extLst>
      <p:ext uri="{BB962C8B-B14F-4D97-AF65-F5344CB8AC3E}">
        <p14:creationId xmlns:p14="http://schemas.microsoft.com/office/powerpoint/2010/main" val="381149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18</a:t>
            </a:fld>
            <a:endParaRPr lang="en-GB" dirty="0"/>
          </a:p>
        </p:txBody>
      </p:sp>
    </p:spTree>
    <p:extLst>
      <p:ext uri="{BB962C8B-B14F-4D97-AF65-F5344CB8AC3E}">
        <p14:creationId xmlns:p14="http://schemas.microsoft.com/office/powerpoint/2010/main" val="4316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2</a:t>
            </a:fld>
            <a:endParaRPr lang="en-GB" dirty="0"/>
          </a:p>
        </p:txBody>
      </p:sp>
    </p:spTree>
    <p:extLst>
      <p:ext uri="{BB962C8B-B14F-4D97-AF65-F5344CB8AC3E}">
        <p14:creationId xmlns:p14="http://schemas.microsoft.com/office/powerpoint/2010/main" val="327039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3</a:t>
            </a:fld>
            <a:endParaRPr lang="en-GB" dirty="0"/>
          </a:p>
        </p:txBody>
      </p:sp>
    </p:spTree>
    <p:extLst>
      <p:ext uri="{BB962C8B-B14F-4D97-AF65-F5344CB8AC3E}">
        <p14:creationId xmlns:p14="http://schemas.microsoft.com/office/powerpoint/2010/main" val="129220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1006280" y="3584867"/>
            <a:ext cx="8050221" cy="3396188"/>
          </a:xfrm>
          <a:prstGeom prst="rect">
            <a:avLst/>
          </a:prstGeom>
          <a:noFill/>
          <a:ln>
            <a:noFill/>
          </a:ln>
        </p:spPr>
        <p:txBody>
          <a:bodyPr wrap="square" lIns="92939" tIns="92939" rIns="92939" bIns="92939" anchor="ctr" anchorCtr="0">
            <a:noAutofit/>
          </a:bodyPr>
          <a:lstStyle/>
          <a:p>
            <a:pPr>
              <a:buNone/>
            </a:pPr>
            <a:endParaRPr dirty="0"/>
          </a:p>
        </p:txBody>
      </p:sp>
      <p:sp>
        <p:nvSpPr>
          <p:cNvPr id="140" name="Shape 140"/>
          <p:cNvSpPr>
            <a:spLocks noGrp="1" noRot="1" noChangeAspect="1"/>
          </p:cNvSpPr>
          <p:nvPr>
            <p:ph type="sldImg" idx="2"/>
          </p:nvPr>
        </p:nvSpPr>
        <p:spPr>
          <a:xfrm>
            <a:off x="3146425" y="566738"/>
            <a:ext cx="3771900" cy="2828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6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9</a:t>
            </a:fld>
            <a:endParaRPr lang="en-GB" dirty="0"/>
          </a:p>
        </p:txBody>
      </p:sp>
    </p:spTree>
    <p:extLst>
      <p:ext uri="{BB962C8B-B14F-4D97-AF65-F5344CB8AC3E}">
        <p14:creationId xmlns:p14="http://schemas.microsoft.com/office/powerpoint/2010/main" val="228960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10</a:t>
            </a:fld>
            <a:endParaRPr lang="en-GB" dirty="0"/>
          </a:p>
        </p:txBody>
      </p:sp>
    </p:spTree>
    <p:extLst>
      <p:ext uri="{BB962C8B-B14F-4D97-AF65-F5344CB8AC3E}">
        <p14:creationId xmlns:p14="http://schemas.microsoft.com/office/powerpoint/2010/main" val="1917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11</a:t>
            </a:fld>
            <a:endParaRPr lang="en-GB" dirty="0"/>
          </a:p>
        </p:txBody>
      </p:sp>
    </p:spTree>
    <p:extLst>
      <p:ext uri="{BB962C8B-B14F-4D97-AF65-F5344CB8AC3E}">
        <p14:creationId xmlns:p14="http://schemas.microsoft.com/office/powerpoint/2010/main" val="428893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12</a:t>
            </a:fld>
            <a:endParaRPr lang="en-GB" dirty="0"/>
          </a:p>
        </p:txBody>
      </p:sp>
    </p:spTree>
    <p:extLst>
      <p:ext uri="{BB962C8B-B14F-4D97-AF65-F5344CB8AC3E}">
        <p14:creationId xmlns:p14="http://schemas.microsoft.com/office/powerpoint/2010/main" val="228196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18F4B-8255-4425-9060-5A53069EF539}" type="slidenum">
              <a:rPr lang="en-GB" smtClean="0"/>
              <a:t>17</a:t>
            </a:fld>
            <a:endParaRPr lang="en-GB" dirty="0"/>
          </a:p>
        </p:txBody>
      </p:sp>
    </p:spTree>
    <p:extLst>
      <p:ext uri="{BB962C8B-B14F-4D97-AF65-F5344CB8AC3E}">
        <p14:creationId xmlns:p14="http://schemas.microsoft.com/office/powerpoint/2010/main" val="109618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3">
        <a:schemeClr val="bg1"/>
      </p:bgRef>
    </p:bg>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Avrundet rektangel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Undertit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a:t>Klikk for å redigere undertittelstil i malen</a:t>
            </a:r>
            <a:endParaRPr kumimoji="0" lang="en-US"/>
          </a:p>
        </p:txBody>
      </p:sp>
      <p:sp>
        <p:nvSpPr>
          <p:cNvPr id="28" name="Plassholder for dato 27"/>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17" name="Plassholder for bunntekst 16"/>
          <p:cNvSpPr>
            <a:spLocks noGrp="1"/>
          </p:cNvSpPr>
          <p:nvPr>
            <p:ph type="ftr" sz="quarter" idx="11"/>
          </p:nvPr>
        </p:nvSpPr>
        <p:spPr/>
        <p:txBody>
          <a:bodyPr/>
          <a:lstStyle/>
          <a:p>
            <a:endParaRPr lang="nb-NO" dirty="0"/>
          </a:p>
        </p:txBody>
      </p:sp>
      <p:sp>
        <p:nvSpPr>
          <p:cNvPr id="29" name="Plassholder for lysbildenummer 28"/>
          <p:cNvSpPr>
            <a:spLocks noGrp="1"/>
          </p:cNvSpPr>
          <p:nvPr>
            <p:ph type="sldNum" sz="quarter" idx="12"/>
          </p:nvPr>
        </p:nvSpPr>
        <p:spPr/>
        <p:txBody>
          <a:bodyPr lIns="0" tIns="0" rIns="0" bIns="0">
            <a:noAutofit/>
          </a:bodyPr>
          <a:lstStyle>
            <a:lvl1pPr>
              <a:defRPr sz="1400">
                <a:solidFill>
                  <a:srgbClr val="FFFFFF"/>
                </a:solidFill>
              </a:defRPr>
            </a:lvl1pPr>
          </a:lstStyle>
          <a:p>
            <a:fld id="{751E72B0-1B2F-4CCB-9707-1DB46239E815}" type="slidenum">
              <a:rPr lang="nb-NO" smtClean="0"/>
              <a:pPr/>
              <a:t>‹#›</a:t>
            </a:fld>
            <a:endParaRPr lang="nb-NO" dirty="0"/>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b-NO"/>
              <a:t>Klikk for å redigere tittelstil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
        <p:nvSpPr>
          <p:cNvPr id="4" name="Plassholder for dato 3"/>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751E72B0-1B2F-4CCB-9707-1DB46239E815}" type="slidenum">
              <a:rPr lang="nb-NO" smtClean="0"/>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41"/>
            <a:ext cx="2011680" cy="5851525"/>
          </a:xfrm>
        </p:spPr>
        <p:txBody>
          <a:bodyPr vert="eaVert"/>
          <a:lstStyle/>
          <a:p>
            <a:r>
              <a:rPr kumimoji="0" lang="nb-NO"/>
              <a:t>Klikk for å redigere tittelstil</a:t>
            </a:r>
            <a:endParaRPr kumimoji="0" lang="en-US"/>
          </a:p>
        </p:txBody>
      </p:sp>
      <p:sp>
        <p:nvSpPr>
          <p:cNvPr id="3" name="Plassholder for loddrett tekst 2"/>
          <p:cNvSpPr>
            <a:spLocks noGrp="1"/>
          </p:cNvSpPr>
          <p:nvPr>
            <p:ph type="body" orient="vert" idx="1"/>
          </p:nvPr>
        </p:nvSpPr>
        <p:spPr>
          <a:xfrm>
            <a:off x="914400" y="274640"/>
            <a:ext cx="5562600" cy="5851525"/>
          </a:xfrm>
        </p:spPr>
        <p:txBody>
          <a:bodyPr vert="eaVert"/>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
        <p:nvSpPr>
          <p:cNvPr id="4" name="Plassholder for dato 3"/>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751E72B0-1B2F-4CCB-9707-1DB46239E815}" type="slidenum">
              <a:rPr lang="nb-NO" smtClean="0"/>
              <a:pPr/>
              <a:t>‹#›</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a:t>Klikk for å redigere tittelstil</a:t>
            </a:r>
            <a:endParaRPr kumimoji="0" lang="en-US"/>
          </a:p>
        </p:txBody>
      </p:sp>
      <p:sp>
        <p:nvSpPr>
          <p:cNvPr id="4" name="Plassholder for dato 3"/>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751E72B0-1B2F-4CCB-9707-1DB46239E815}" type="slidenum">
              <a:rPr lang="nb-NO" smtClean="0"/>
              <a:pPr/>
              <a:t>‹#›</a:t>
            </a:fld>
            <a:endParaRPr lang="nb-NO" dirty="0"/>
          </a:p>
        </p:txBody>
      </p:sp>
      <p:sp>
        <p:nvSpPr>
          <p:cNvPr id="8" name="Plassholder for innhold 7"/>
          <p:cNvSpPr>
            <a:spLocks noGrp="1"/>
          </p:cNvSpPr>
          <p:nvPr>
            <p:ph sz="quarter" idx="1"/>
          </p:nvPr>
        </p:nvSpPr>
        <p:spPr>
          <a:xfrm>
            <a:off x="914400" y="1447800"/>
            <a:ext cx="7772400" cy="4572000"/>
          </a:xfrm>
        </p:spPr>
        <p:txBody>
          <a:bodyPr vert="horz"/>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3">
        <a:schemeClr val="bg1"/>
      </p:bgRef>
    </p:bg>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Avrundet rektangel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b-NO"/>
              <a:t>Klikk for å redigere tittelstil</a:t>
            </a:r>
            <a:endParaRPr kumimoji="0" lang="en-US"/>
          </a:p>
        </p:txBody>
      </p:sp>
      <p:sp>
        <p:nvSpPr>
          <p:cNvPr id="3" name="Plassholder f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a:t>Klikk for å redigere tekststiler i malen</a:t>
            </a:r>
          </a:p>
        </p:txBody>
      </p:sp>
      <p:sp>
        <p:nvSpPr>
          <p:cNvPr id="4" name="Plassholder for dato 3"/>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5" name="Plassholder for bunntekst 4"/>
          <p:cNvSpPr>
            <a:spLocks noGrp="1"/>
          </p:cNvSpPr>
          <p:nvPr>
            <p:ph type="ftr" sz="quarter" idx="11"/>
          </p:nvPr>
        </p:nvSpPr>
        <p:spPr>
          <a:xfrm>
            <a:off x="800100" y="6172200"/>
            <a:ext cx="4000500" cy="457200"/>
          </a:xfrm>
        </p:spPr>
        <p:txBody>
          <a:bodyPr/>
          <a:lstStyle/>
          <a:p>
            <a:endParaRPr lang="nb-NO" dirty="0"/>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Plassholder for lysbildenummer 5"/>
          <p:cNvSpPr>
            <a:spLocks noGrp="1"/>
          </p:cNvSpPr>
          <p:nvPr>
            <p:ph type="sldNum" sz="quarter" idx="12"/>
          </p:nvPr>
        </p:nvSpPr>
        <p:spPr>
          <a:xfrm>
            <a:off x="146304" y="6208776"/>
            <a:ext cx="457200" cy="457200"/>
          </a:xfrm>
        </p:spPr>
        <p:txBody>
          <a:bodyPr/>
          <a:lstStyle/>
          <a:p>
            <a:fld id="{751E72B0-1B2F-4CCB-9707-1DB46239E815}" type="slidenum">
              <a:rPr lang="nb-NO" smtClean="0"/>
              <a:pPr/>
              <a:t>‹#›</a:t>
            </a:fld>
            <a:endParaRPr lang="nb-NO"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a:t>Klikk for å redigere tittelstil</a:t>
            </a:r>
            <a:endParaRPr kumimoji="0" lang="en-US"/>
          </a:p>
        </p:txBody>
      </p:sp>
      <p:sp>
        <p:nvSpPr>
          <p:cNvPr id="5" name="Plassholder for dato 4"/>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751E72B0-1B2F-4CCB-9707-1DB46239E815}" type="slidenum">
              <a:rPr lang="nb-NO" smtClean="0"/>
              <a:pPr/>
              <a:t>‹#›</a:t>
            </a:fld>
            <a:endParaRPr lang="nb-NO" dirty="0"/>
          </a:p>
        </p:txBody>
      </p:sp>
      <p:sp>
        <p:nvSpPr>
          <p:cNvPr id="9" name="Plassholder for innhold 8"/>
          <p:cNvSpPr>
            <a:spLocks noGrp="1"/>
          </p:cNvSpPr>
          <p:nvPr>
            <p:ph sz="quarter" idx="1"/>
          </p:nvPr>
        </p:nvSpPr>
        <p:spPr>
          <a:xfrm>
            <a:off x="914400" y="1447800"/>
            <a:ext cx="3749040" cy="4572000"/>
          </a:xfrm>
        </p:spPr>
        <p:txBody>
          <a:bodyPr vert="horz"/>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
        <p:nvSpPr>
          <p:cNvPr id="11" name="Plassholder for innhold 10"/>
          <p:cNvSpPr>
            <a:spLocks noGrp="1"/>
          </p:cNvSpPr>
          <p:nvPr>
            <p:ph sz="quarter" idx="2"/>
          </p:nvPr>
        </p:nvSpPr>
        <p:spPr>
          <a:xfrm>
            <a:off x="4933950" y="1447800"/>
            <a:ext cx="3749040" cy="4572000"/>
          </a:xfrm>
        </p:spPr>
        <p:txBody>
          <a:bodyPr vert="horz"/>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914400" y="273050"/>
            <a:ext cx="7772400" cy="1143000"/>
          </a:xfrm>
        </p:spPr>
        <p:txBody>
          <a:bodyPr anchor="b" anchorCtr="0"/>
          <a:lstStyle>
            <a:lvl1pPr>
              <a:defRPr/>
            </a:lvl1pPr>
          </a:lstStyle>
          <a:p>
            <a:r>
              <a:rPr kumimoji="0" lang="nb-NO"/>
              <a:t>Klikk for å redigere tittelstil</a:t>
            </a:r>
            <a:endParaRPr kumimoji="0" lang="en-US"/>
          </a:p>
        </p:txBody>
      </p:sp>
      <p:sp>
        <p:nvSpPr>
          <p:cNvPr id="3" name="Plassholder f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Klikk for å redigere tekststiler i malen</a:t>
            </a:r>
          </a:p>
        </p:txBody>
      </p:sp>
      <p:sp>
        <p:nvSpPr>
          <p:cNvPr id="4" name="Plassholder f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Klikk for å redigere tekststiler i malen</a:t>
            </a:r>
          </a:p>
        </p:txBody>
      </p:sp>
      <p:sp>
        <p:nvSpPr>
          <p:cNvPr id="7" name="Plassholder for dato 6"/>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751E72B0-1B2F-4CCB-9707-1DB46239E815}" type="slidenum">
              <a:rPr lang="nb-NO" smtClean="0"/>
              <a:pPr/>
              <a:t>‹#›</a:t>
            </a:fld>
            <a:endParaRPr lang="nb-NO" dirty="0"/>
          </a:p>
        </p:txBody>
      </p:sp>
      <p:sp>
        <p:nvSpPr>
          <p:cNvPr id="11" name="Plassholder for innhold 10"/>
          <p:cNvSpPr>
            <a:spLocks noGrp="1"/>
          </p:cNvSpPr>
          <p:nvPr>
            <p:ph sz="half" idx="2"/>
          </p:nvPr>
        </p:nvSpPr>
        <p:spPr>
          <a:xfrm>
            <a:off x="914400" y="2247900"/>
            <a:ext cx="3733800" cy="3886200"/>
          </a:xfrm>
        </p:spPr>
        <p:txBody>
          <a:bodyPr vert="horz"/>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
        <p:nvSpPr>
          <p:cNvPr id="13" name="Plassholder for innhold 12"/>
          <p:cNvSpPr>
            <a:spLocks noGrp="1"/>
          </p:cNvSpPr>
          <p:nvPr>
            <p:ph sz="half" idx="4"/>
          </p:nvPr>
        </p:nvSpPr>
        <p:spPr>
          <a:xfrm>
            <a:off x="4953000" y="2247900"/>
            <a:ext cx="3733800" cy="3886200"/>
          </a:xfrm>
        </p:spPr>
        <p:txBody>
          <a:bodyPr vert="horz"/>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a:t>Klikk for å redigere tittelstil</a:t>
            </a:r>
            <a:endParaRPr kumimoji="0" lang="en-US"/>
          </a:p>
        </p:txBody>
      </p:sp>
      <p:sp>
        <p:nvSpPr>
          <p:cNvPr id="3" name="Plassholder for dato 2"/>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751E72B0-1B2F-4CCB-9707-1DB46239E815}" type="slidenum">
              <a:rPr lang="nb-NO" smtClean="0"/>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751E72B0-1B2F-4CCB-9707-1DB46239E815}" type="slidenum">
              <a:rPr lang="nb-NO" smtClean="0"/>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Avrundet rektangel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tel 1"/>
          <p:cNvSpPr>
            <a:spLocks noGrp="1"/>
          </p:cNvSpPr>
          <p:nvPr>
            <p:ph type="title"/>
          </p:nvPr>
        </p:nvSpPr>
        <p:spPr>
          <a:xfrm>
            <a:off x="914400" y="273050"/>
            <a:ext cx="7772400" cy="1143000"/>
          </a:xfrm>
        </p:spPr>
        <p:txBody>
          <a:bodyPr anchor="b" anchorCtr="0"/>
          <a:lstStyle>
            <a:lvl1pPr algn="l">
              <a:buNone/>
              <a:defRPr sz="4000" b="0"/>
            </a:lvl1pPr>
          </a:lstStyle>
          <a:p>
            <a:r>
              <a:rPr kumimoji="0" lang="nb-NO"/>
              <a:t>Klikk for å redigere tittelstil</a:t>
            </a:r>
            <a:endParaRPr kumimoji="0" lang="en-US"/>
          </a:p>
        </p:txBody>
      </p:sp>
      <p:sp>
        <p:nvSpPr>
          <p:cNvPr id="3" name="Plassholder f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b-NO"/>
              <a:t>Klikk for å redigere tekststiler i malen</a:t>
            </a:r>
          </a:p>
        </p:txBody>
      </p:sp>
      <p:sp>
        <p:nvSpPr>
          <p:cNvPr id="5" name="Plassholder for dato 4"/>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751E72B0-1B2F-4CCB-9707-1DB46239E815}" type="slidenum">
              <a:rPr lang="nb-NO" smtClean="0"/>
              <a:pPr/>
              <a:t>‹#›</a:t>
            </a:fld>
            <a:endParaRPr lang="nb-NO" dirty="0"/>
          </a:p>
        </p:txBody>
      </p:sp>
      <p:sp>
        <p:nvSpPr>
          <p:cNvPr id="11" name="Plassholder for innhold 10"/>
          <p:cNvSpPr>
            <a:spLocks noGrp="1"/>
          </p:cNvSpPr>
          <p:nvPr>
            <p:ph sz="quarter" idx="1"/>
          </p:nvPr>
        </p:nvSpPr>
        <p:spPr>
          <a:xfrm>
            <a:off x="2971800" y="1600200"/>
            <a:ext cx="5715000" cy="4495800"/>
          </a:xfrm>
        </p:spPr>
        <p:txBody>
          <a:bodyPr vert="horz"/>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b-NO"/>
              <a:t>Klikk for å redigere tittelstil</a:t>
            </a:r>
            <a:endParaRPr kumimoji="0" lang="en-US"/>
          </a:p>
        </p:txBody>
      </p:sp>
      <p:sp>
        <p:nvSpPr>
          <p:cNvPr id="4" name="Plassholder f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b-NO"/>
              <a:t>Klikk for å redigere tekststiler i malen</a:t>
            </a:r>
          </a:p>
        </p:txBody>
      </p:sp>
      <p:sp>
        <p:nvSpPr>
          <p:cNvPr id="5" name="Plassholder for dato 4"/>
          <p:cNvSpPr>
            <a:spLocks noGrp="1"/>
          </p:cNvSpPr>
          <p:nvPr>
            <p:ph type="dt" sz="half" idx="10"/>
          </p:nvPr>
        </p:nvSpPr>
        <p:spPr/>
        <p:txBody>
          <a:bodyPr/>
          <a:lstStyle/>
          <a:p>
            <a:fld id="{9EA4DB16-3239-4679-9C16-E48822D4F369}" type="datetimeFigureOut">
              <a:rPr lang="nb-NO" smtClean="0"/>
              <a:pPr/>
              <a:t>26.11.2023</a:t>
            </a:fld>
            <a:endParaRPr lang="nb-NO" dirty="0"/>
          </a:p>
        </p:txBody>
      </p:sp>
      <p:sp>
        <p:nvSpPr>
          <p:cNvPr id="6" name="Plassholder for bunntekst 5"/>
          <p:cNvSpPr>
            <a:spLocks noGrp="1"/>
          </p:cNvSpPr>
          <p:nvPr>
            <p:ph type="ftr" sz="quarter" idx="11"/>
          </p:nvPr>
        </p:nvSpPr>
        <p:spPr>
          <a:xfrm>
            <a:off x="914400" y="6172200"/>
            <a:ext cx="3886200" cy="457200"/>
          </a:xfrm>
        </p:spPr>
        <p:txBody>
          <a:bodyPr/>
          <a:lstStyle/>
          <a:p>
            <a:endParaRPr lang="nb-NO" dirty="0"/>
          </a:p>
        </p:txBody>
      </p:sp>
      <p:sp>
        <p:nvSpPr>
          <p:cNvPr id="7" name="Plassholder for lysbildenummer 6"/>
          <p:cNvSpPr>
            <a:spLocks noGrp="1"/>
          </p:cNvSpPr>
          <p:nvPr>
            <p:ph type="sldNum" sz="quarter" idx="12"/>
          </p:nvPr>
        </p:nvSpPr>
        <p:spPr>
          <a:xfrm>
            <a:off x="146304" y="6208776"/>
            <a:ext cx="457200" cy="457200"/>
          </a:xfrm>
        </p:spPr>
        <p:txBody>
          <a:bodyPr/>
          <a:lstStyle/>
          <a:p>
            <a:fld id="{751E72B0-1B2F-4CCB-9707-1DB46239E815}" type="slidenum">
              <a:rPr lang="nb-NO" smtClean="0"/>
              <a:pPr/>
              <a:t>‹#›</a:t>
            </a:fld>
            <a:endParaRPr lang="nb-NO" dirty="0"/>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lassholder for bild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b-NO" dirty="0"/>
              <a:t>Klikk ikonet for å legge til et bilde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Avrundet rektangel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lassholder for tit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b-NO"/>
              <a:t>Klikk for å redigere tittelstil</a:t>
            </a:r>
            <a:endParaRPr kumimoji="0" lang="en-US"/>
          </a:p>
        </p:txBody>
      </p:sp>
      <p:sp>
        <p:nvSpPr>
          <p:cNvPr id="13" name="Plassholder f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b-NO"/>
              <a:t>Klikk for å redigere tekststiler i malen</a:t>
            </a:r>
          </a:p>
          <a:p>
            <a:pPr lvl="1" eaLnBrk="1" latinLnBrk="0" hangingPunct="1"/>
            <a:r>
              <a:rPr kumimoji="0" lang="nb-NO"/>
              <a:t>Andre nivå</a:t>
            </a:r>
          </a:p>
          <a:p>
            <a:pPr lvl="2" eaLnBrk="1" latinLnBrk="0" hangingPunct="1"/>
            <a:r>
              <a:rPr kumimoji="0" lang="nb-NO"/>
              <a:t>Tredje nivå</a:t>
            </a:r>
          </a:p>
          <a:p>
            <a:pPr lvl="3" eaLnBrk="1" latinLnBrk="0" hangingPunct="1"/>
            <a:r>
              <a:rPr kumimoji="0" lang="nb-NO"/>
              <a:t>Fjerde nivå</a:t>
            </a:r>
          </a:p>
          <a:p>
            <a:pPr lvl="4" eaLnBrk="1" latinLnBrk="0" hangingPunct="1"/>
            <a:r>
              <a:rPr kumimoji="0" lang="nb-NO"/>
              <a:t>Femte nivå</a:t>
            </a:r>
            <a:endParaRPr kumimoji="0" lang="en-US"/>
          </a:p>
        </p:txBody>
      </p:sp>
      <p:sp>
        <p:nvSpPr>
          <p:cNvPr id="14" name="Plassholder for dato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EA4DB16-3239-4679-9C16-E48822D4F369}" type="datetimeFigureOut">
              <a:rPr lang="nb-NO" smtClean="0"/>
              <a:pPr/>
              <a:t>26.11.2023</a:t>
            </a:fld>
            <a:endParaRPr lang="nb-NO" dirty="0"/>
          </a:p>
        </p:txBody>
      </p:sp>
      <p:sp>
        <p:nvSpPr>
          <p:cNvPr id="3" name="Plassholder for bunn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b-NO" dirty="0"/>
          </a:p>
        </p:txBody>
      </p:sp>
      <p:sp>
        <p:nvSpPr>
          <p:cNvPr id="23" name="Plassholder for lysbilde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51E72B0-1B2F-4CCB-9707-1DB46239E815}"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https://snl.no/norr%C3%B8n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eb.spoortz.no/portal/arego/club/874/org-sign-up/630" TargetMode="External"/><Relationship Id="rId4" Type="http://schemas.openxmlformats.org/officeDocument/2006/relationships/hyperlink" Target="https://nittedal-il.spoortz.no/portal/arego/club/87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ittedalil.no/fotball/om/kios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498383" y="1836745"/>
            <a:ext cx="8229600" cy="1470025"/>
          </a:xfrm>
        </p:spPr>
        <p:txBody>
          <a:bodyPr>
            <a:noAutofit/>
          </a:bodyPr>
          <a:lstStyle/>
          <a:p>
            <a:r>
              <a:rPr lang="nb-NO" sz="4400" dirty="0">
                <a:effectLst>
                  <a:outerShdw blurRad="38100" dist="38100" dir="2700000" algn="tl">
                    <a:srgbClr val="000000">
                      <a:alpha val="43137"/>
                    </a:srgbClr>
                  </a:outerShdw>
                </a:effectLst>
              </a:rPr>
              <a:t>Nittedal IL </a:t>
            </a:r>
            <a:r>
              <a:rPr lang="nb-NO" sz="4400" dirty="0" smtClean="0">
                <a:effectLst>
                  <a:outerShdw blurRad="38100" dist="38100" dir="2700000" algn="tl">
                    <a:srgbClr val="000000">
                      <a:alpha val="43137"/>
                    </a:srgbClr>
                  </a:outerShdw>
                </a:effectLst>
              </a:rPr>
              <a:t>Fotballgruppa</a:t>
            </a:r>
            <a:br>
              <a:rPr lang="nb-NO" sz="4400" dirty="0" smtClean="0">
                <a:effectLst>
                  <a:outerShdw blurRad="38100" dist="38100" dir="2700000" algn="tl">
                    <a:srgbClr val="000000">
                      <a:alpha val="43137"/>
                    </a:srgbClr>
                  </a:outerShdw>
                </a:effectLst>
              </a:rPr>
            </a:br>
            <a:r>
              <a:rPr lang="nb-NO" sz="4400" dirty="0" smtClean="0">
                <a:effectLst>
                  <a:outerShdw blurRad="38100" dist="38100" dir="2700000" algn="tl">
                    <a:srgbClr val="000000">
                      <a:alpha val="43137"/>
                    </a:srgbClr>
                  </a:outerShdw>
                </a:effectLst>
              </a:rPr>
              <a:t>Dugnadsansvarlig</a:t>
            </a:r>
            <a:br>
              <a:rPr lang="nb-NO" sz="4400" dirty="0" smtClean="0">
                <a:effectLst>
                  <a:outerShdw blurRad="38100" dist="38100" dir="2700000" algn="tl">
                    <a:srgbClr val="000000">
                      <a:alpha val="43137"/>
                    </a:srgbClr>
                  </a:outerShdw>
                </a:effectLst>
              </a:rPr>
            </a:br>
            <a:endParaRPr lang="nb-NO" sz="4400" dirty="0">
              <a:effectLst>
                <a:outerShdw blurRad="38100" dist="38100" dir="2700000" algn="tl">
                  <a:srgbClr val="000000">
                    <a:alpha val="43137"/>
                  </a:srgbClr>
                </a:outerShdw>
              </a:effectLst>
            </a:endParaRPr>
          </a:p>
        </p:txBody>
      </p:sp>
      <p:sp>
        <p:nvSpPr>
          <p:cNvPr id="11266" name="AutoShape 2" descr="Bilderesultat for nittedal il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dirty="0"/>
          </a:p>
        </p:txBody>
      </p:sp>
      <p:pic>
        <p:nvPicPr>
          <p:cNvPr id="11267" name="Picture 3" descr="C:\Users\Leif\Pictures\fotball 1.pn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452320" y="-7145"/>
            <a:ext cx="1709611" cy="1495712"/>
          </a:xfrm>
          <a:prstGeom prst="rect">
            <a:avLst/>
          </a:prstGeom>
          <a:noFill/>
        </p:spPr>
      </p:pic>
      <p:sp>
        <p:nvSpPr>
          <p:cNvPr id="4" name="Rektangel 3"/>
          <p:cNvSpPr/>
          <p:nvPr/>
        </p:nvSpPr>
        <p:spPr>
          <a:xfrm rot="20889003">
            <a:off x="-433869" y="516337"/>
            <a:ext cx="5079465" cy="487506"/>
          </a:xfrm>
          <a:prstGeom prst="rect">
            <a:avLst/>
          </a:prstGeom>
        </p:spPr>
        <p:txBody>
          <a:bodyPr wrap="square">
            <a:spAutoFit/>
          </a:bodyPr>
          <a:lstStyle/>
          <a:p>
            <a:pPr marL="457200">
              <a:lnSpc>
                <a:spcPct val="107000"/>
              </a:lnSpc>
              <a:spcAft>
                <a:spcPts val="800"/>
              </a:spcAft>
            </a:pPr>
            <a:r>
              <a:rPr lang="nb-NO" sz="2400" b="1" dirty="0">
                <a:solidFill>
                  <a:srgbClr val="0000FF"/>
                </a:solidFill>
                <a:ea typeface="Calibri" panose="020F0502020204030204" pitchFamily="34" charset="0"/>
                <a:cs typeface="Times New Roman" panose="02020603050405020304" pitchFamily="18" charset="0"/>
                <a:hlinkClick r:id="rId5"/>
              </a:rPr>
              <a:t>norrønt</a:t>
            </a:r>
            <a:r>
              <a:rPr lang="nb-NO" sz="2400" b="1" dirty="0">
                <a:solidFill>
                  <a:srgbClr val="203E51"/>
                </a:solidFill>
                <a:ea typeface="Calibri" panose="020F0502020204030204" pitchFamily="34" charset="0"/>
                <a:cs typeface="Times New Roman" panose="02020603050405020304" pitchFamily="18" charset="0"/>
              </a:rPr>
              <a:t> </a:t>
            </a:r>
            <a:r>
              <a:rPr lang="nb-NO" sz="2400" b="1" i="1" dirty="0" err="1">
                <a:solidFill>
                  <a:schemeClr val="accent1">
                    <a:lumMod val="75000"/>
                  </a:schemeClr>
                </a:solidFill>
                <a:ea typeface="Calibri" panose="020F0502020204030204" pitchFamily="34" charset="0"/>
                <a:cs typeface="Times New Roman" panose="02020603050405020304" pitchFamily="18" charset="0"/>
              </a:rPr>
              <a:t>dugnaðr</a:t>
            </a:r>
            <a:r>
              <a:rPr lang="nb-NO" sz="2400" b="1" dirty="0">
                <a:solidFill>
                  <a:schemeClr val="accent1">
                    <a:lumMod val="75000"/>
                  </a:schemeClr>
                </a:solidFill>
                <a:ea typeface="Calibri" panose="020F0502020204030204" pitchFamily="34" charset="0"/>
                <a:cs typeface="Times New Roman" panose="02020603050405020304" pitchFamily="18" charset="0"/>
              </a:rPr>
              <a:t> ‘hjelp, støtte’</a:t>
            </a:r>
            <a:endParaRPr lang="nb-NO" sz="1600" b="1" dirty="0">
              <a:solidFill>
                <a:schemeClr val="accent1">
                  <a:lumMod val="75000"/>
                </a:schemeClr>
              </a:solidFill>
              <a:effectLst/>
              <a:ea typeface="Calibri" panose="020F0502020204030204" pitchFamily="34" charset="0"/>
              <a:cs typeface="Times New Roman" panose="02020603050405020304" pitchFamily="18" charset="0"/>
            </a:endParaRPr>
          </a:p>
        </p:txBody>
      </p:sp>
      <p:sp>
        <p:nvSpPr>
          <p:cNvPr id="5" name="Rektangel 4"/>
          <p:cNvSpPr/>
          <p:nvPr/>
        </p:nvSpPr>
        <p:spPr>
          <a:xfrm rot="322721">
            <a:off x="172733" y="5429274"/>
            <a:ext cx="4777921" cy="882742"/>
          </a:xfrm>
          <a:prstGeom prst="rect">
            <a:avLst/>
          </a:prstGeom>
        </p:spPr>
        <p:txBody>
          <a:bodyPr wrap="square">
            <a:spAutoFit/>
          </a:bodyPr>
          <a:lstStyle/>
          <a:p>
            <a:pPr>
              <a:lnSpc>
                <a:spcPct val="107000"/>
              </a:lnSpc>
              <a:spcAft>
                <a:spcPts val="0"/>
              </a:spcAft>
            </a:pPr>
            <a:r>
              <a:rPr lang="nb-NO" sz="1600" dirty="0" smtClean="0">
                <a:solidFill>
                  <a:schemeClr val="accent1">
                    <a:lumMod val="75000"/>
                  </a:schemeClr>
                </a:solidFill>
                <a:ea typeface="Times New Roman" panose="02020603050405020304" pitchFamily="18" charset="0"/>
                <a:cs typeface="Times New Roman" panose="02020603050405020304" pitchFamily="18" charset="0"/>
              </a:rPr>
              <a:t>Definisjon dugnad: Felles</a:t>
            </a:r>
            <a:r>
              <a:rPr lang="nb-NO" sz="1600" dirty="0">
                <a:solidFill>
                  <a:schemeClr val="accent1">
                    <a:lumMod val="75000"/>
                  </a:schemeClr>
                </a:solidFill>
                <a:ea typeface="Times New Roman" panose="02020603050405020304" pitchFamily="18" charset="0"/>
                <a:cs typeface="Times New Roman" panose="02020603050405020304" pitchFamily="18" charset="0"/>
              </a:rPr>
              <a:t>, frivillig arbeid der medlemmer av et samfunn, lag, organisasjon eller </a:t>
            </a:r>
            <a:r>
              <a:rPr lang="nb-NO" sz="1600" dirty="0" smtClean="0">
                <a:solidFill>
                  <a:schemeClr val="accent1">
                    <a:lumMod val="75000"/>
                  </a:schemeClr>
                </a:solidFill>
                <a:ea typeface="Times New Roman" panose="02020603050405020304" pitchFamily="18" charset="0"/>
                <a:cs typeface="Times New Roman" panose="02020603050405020304" pitchFamily="18" charset="0"/>
              </a:rPr>
              <a:t>lignende, </a:t>
            </a:r>
            <a:r>
              <a:rPr lang="nb-NO" sz="1600" dirty="0">
                <a:solidFill>
                  <a:schemeClr val="accent1">
                    <a:lumMod val="75000"/>
                  </a:schemeClr>
                </a:solidFill>
                <a:ea typeface="Times New Roman" panose="02020603050405020304" pitchFamily="18" charset="0"/>
                <a:cs typeface="Times New Roman" panose="02020603050405020304" pitchFamily="18" charset="0"/>
              </a:rPr>
              <a:t>arbeider sammen for å oppnå </a:t>
            </a:r>
            <a:r>
              <a:rPr lang="nb-NO" sz="1600" dirty="0" smtClean="0">
                <a:solidFill>
                  <a:schemeClr val="accent1">
                    <a:lumMod val="75000"/>
                  </a:schemeClr>
                </a:solidFill>
                <a:ea typeface="Times New Roman" panose="02020603050405020304" pitchFamily="18" charset="0"/>
                <a:cs typeface="Times New Roman" panose="02020603050405020304" pitchFamily="18" charset="0"/>
              </a:rPr>
              <a:t>felles </a:t>
            </a:r>
            <a:r>
              <a:rPr lang="nb-NO" sz="1600" dirty="0">
                <a:solidFill>
                  <a:schemeClr val="accent1">
                    <a:lumMod val="75000"/>
                  </a:schemeClr>
                </a:solidFill>
                <a:ea typeface="Times New Roman" panose="02020603050405020304" pitchFamily="18" charset="0"/>
                <a:cs typeface="Times New Roman" panose="02020603050405020304" pitchFamily="18" charset="0"/>
              </a:rPr>
              <a:t>mål.</a:t>
            </a:r>
            <a:endParaRPr lang="nb-NO" sz="1200" dirty="0">
              <a:solidFill>
                <a:schemeClr val="accent1">
                  <a:lumMod val="75000"/>
                </a:schemeClr>
              </a:solidFill>
              <a:ea typeface="Calibri" panose="020F0502020204030204" pitchFamily="34" charset="0"/>
              <a:cs typeface="Times New Roman" panose="02020603050405020304" pitchFamily="18" charset="0"/>
            </a:endParaRPr>
          </a:p>
        </p:txBody>
      </p:sp>
      <p:sp>
        <p:nvSpPr>
          <p:cNvPr id="6" name="Rektangel 5"/>
          <p:cNvSpPr/>
          <p:nvPr/>
        </p:nvSpPr>
        <p:spPr>
          <a:xfrm>
            <a:off x="2339752" y="901962"/>
            <a:ext cx="6265177" cy="400110"/>
          </a:xfrm>
          <a:prstGeom prst="rect">
            <a:avLst/>
          </a:prstGeom>
        </p:spPr>
        <p:txBody>
          <a:bodyPr wrap="square">
            <a:spAutoFit/>
          </a:bodyPr>
          <a:lstStyle/>
          <a:p>
            <a:r>
              <a:rPr lang="nb-NO" sz="2000" b="1" dirty="0" smtClean="0">
                <a:solidFill>
                  <a:schemeClr val="accent1">
                    <a:lumMod val="75000"/>
                  </a:schemeClr>
                </a:solidFill>
                <a:ea typeface="Times New Roman" panose="02020603050405020304" pitchFamily="18" charset="0"/>
              </a:rPr>
              <a:t>«Viktig </a:t>
            </a:r>
            <a:r>
              <a:rPr lang="nb-NO" sz="2000" b="1" dirty="0">
                <a:solidFill>
                  <a:schemeClr val="accent1">
                    <a:lumMod val="75000"/>
                  </a:schemeClr>
                </a:solidFill>
                <a:ea typeface="Times New Roman" panose="02020603050405020304" pitchFamily="18" charset="0"/>
              </a:rPr>
              <a:t>del av norsk kultur og samfunnsliv</a:t>
            </a:r>
            <a:r>
              <a:rPr lang="nb-NO" sz="2000" b="1" dirty="0" smtClean="0">
                <a:solidFill>
                  <a:schemeClr val="accent1">
                    <a:lumMod val="75000"/>
                  </a:schemeClr>
                </a:solidFill>
                <a:ea typeface="Times New Roman" panose="02020603050405020304" pitchFamily="18" charset="0"/>
              </a:rPr>
              <a:t>.»</a:t>
            </a:r>
            <a:endParaRPr lang="nb-NO" sz="2000" b="1" dirty="0">
              <a:solidFill>
                <a:schemeClr val="accent1">
                  <a:lumMod val="75000"/>
                </a:schemeClr>
              </a:solidFill>
            </a:endParaRPr>
          </a:p>
        </p:txBody>
      </p:sp>
      <p:sp>
        <p:nvSpPr>
          <p:cNvPr id="7" name="Rektangel 6"/>
          <p:cNvSpPr/>
          <p:nvPr/>
        </p:nvSpPr>
        <p:spPr>
          <a:xfrm rot="20979662">
            <a:off x="2301" y="3557192"/>
            <a:ext cx="3074744" cy="710707"/>
          </a:xfrm>
          <a:prstGeom prst="rect">
            <a:avLst/>
          </a:prstGeom>
        </p:spPr>
        <p:txBody>
          <a:bodyPr wrap="square">
            <a:spAutoFit/>
          </a:bodyPr>
          <a:lstStyle/>
          <a:p>
            <a:pPr algn="ctr" fontAlgn="base">
              <a:lnSpc>
                <a:spcPct val="107000"/>
              </a:lnSpc>
              <a:spcBef>
                <a:spcPts val="200"/>
              </a:spcBef>
              <a:spcAft>
                <a:spcPts val="0"/>
              </a:spcAft>
            </a:pPr>
            <a:r>
              <a:rPr lang="nb-NO" dirty="0" smtClean="0">
                <a:solidFill>
                  <a:schemeClr val="accent1">
                    <a:lumMod val="75000"/>
                  </a:schemeClr>
                </a:solidFill>
                <a:ea typeface="Times New Roman" panose="02020603050405020304" pitchFamily="18" charset="0"/>
                <a:cs typeface="Times New Roman" panose="02020603050405020304" pitchFamily="18" charset="0"/>
              </a:rPr>
              <a:t>«Dugnader </a:t>
            </a:r>
            <a:r>
              <a:rPr lang="nb-NO" dirty="0">
                <a:solidFill>
                  <a:schemeClr val="accent1">
                    <a:lumMod val="75000"/>
                  </a:schemeClr>
                </a:solidFill>
                <a:ea typeface="Times New Roman" panose="02020603050405020304" pitchFamily="18" charset="0"/>
                <a:cs typeface="Times New Roman" panose="02020603050405020304" pitchFamily="18" charset="0"/>
              </a:rPr>
              <a:t>gjør mye godt </a:t>
            </a:r>
            <a:endParaRPr lang="nb-NO" dirty="0" smtClean="0">
              <a:solidFill>
                <a:schemeClr val="accent1">
                  <a:lumMod val="75000"/>
                </a:schemeClr>
              </a:solidFill>
              <a:ea typeface="Times New Roman" panose="02020603050405020304" pitchFamily="18" charset="0"/>
              <a:cs typeface="Times New Roman" panose="02020603050405020304" pitchFamily="18" charset="0"/>
            </a:endParaRPr>
          </a:p>
          <a:p>
            <a:pPr algn="ctr" fontAlgn="base">
              <a:lnSpc>
                <a:spcPct val="107000"/>
              </a:lnSpc>
              <a:spcBef>
                <a:spcPts val="200"/>
              </a:spcBef>
              <a:spcAft>
                <a:spcPts val="0"/>
              </a:spcAft>
            </a:pPr>
            <a:r>
              <a:rPr lang="nb-NO" dirty="0" smtClean="0">
                <a:solidFill>
                  <a:schemeClr val="accent1">
                    <a:lumMod val="75000"/>
                  </a:schemeClr>
                </a:solidFill>
                <a:ea typeface="Times New Roman" panose="02020603050405020304" pitchFamily="18" charset="0"/>
                <a:cs typeface="Times New Roman" panose="02020603050405020304" pitchFamily="18" charset="0"/>
              </a:rPr>
              <a:t>og </a:t>
            </a:r>
            <a:r>
              <a:rPr lang="nb-NO" dirty="0">
                <a:solidFill>
                  <a:schemeClr val="accent1">
                    <a:lumMod val="75000"/>
                  </a:schemeClr>
                </a:solidFill>
                <a:ea typeface="Times New Roman" panose="02020603050405020304" pitchFamily="18" charset="0"/>
                <a:cs typeface="Times New Roman" panose="02020603050405020304" pitchFamily="18" charset="0"/>
              </a:rPr>
              <a:t>koster </a:t>
            </a:r>
            <a:r>
              <a:rPr lang="nb-NO" dirty="0" smtClean="0">
                <a:solidFill>
                  <a:schemeClr val="accent1">
                    <a:lumMod val="75000"/>
                  </a:schemeClr>
                </a:solidFill>
                <a:ea typeface="Times New Roman" panose="02020603050405020304" pitchFamily="18" charset="0"/>
                <a:cs typeface="Times New Roman" panose="02020603050405020304" pitchFamily="18" charset="0"/>
              </a:rPr>
              <a:t>ingenting»</a:t>
            </a:r>
            <a:endParaRPr lang="nb-NO" dirty="0">
              <a:solidFill>
                <a:schemeClr val="accent1">
                  <a:lumMod val="75000"/>
                </a:schemeClr>
              </a:solidFill>
              <a:effectLst/>
              <a:ea typeface="Times New Roman" panose="02020603050405020304" pitchFamily="18" charset="0"/>
              <a:cs typeface="Times New Roman" panose="02020603050405020304" pitchFamily="18" charset="0"/>
            </a:endParaRPr>
          </a:p>
        </p:txBody>
      </p:sp>
      <p:sp>
        <p:nvSpPr>
          <p:cNvPr id="13" name="Rektangel 12"/>
          <p:cNvSpPr/>
          <p:nvPr/>
        </p:nvSpPr>
        <p:spPr>
          <a:xfrm rot="21026000">
            <a:off x="6587450" y="4297968"/>
            <a:ext cx="2433790" cy="1323439"/>
          </a:xfrm>
          <a:prstGeom prst="rect">
            <a:avLst/>
          </a:prstGeom>
        </p:spPr>
        <p:txBody>
          <a:bodyPr wrap="square">
            <a:spAutoFit/>
          </a:bodyPr>
          <a:lstStyle/>
          <a:p>
            <a:pPr algn="ctr">
              <a:spcAft>
                <a:spcPts val="2400"/>
              </a:spcAft>
            </a:pPr>
            <a:r>
              <a:rPr lang="nb-NO" sz="1600" dirty="0" smtClean="0">
                <a:solidFill>
                  <a:schemeClr val="accent1">
                    <a:lumMod val="75000"/>
                  </a:schemeClr>
                </a:solidFill>
                <a:ea typeface="Times New Roman" panose="02020603050405020304" pitchFamily="18" charset="0"/>
              </a:rPr>
              <a:t>«Dugnad </a:t>
            </a:r>
            <a:r>
              <a:rPr lang="nb-NO" sz="1600" dirty="0" smtClean="0">
                <a:solidFill>
                  <a:schemeClr val="accent1">
                    <a:lumMod val="75000"/>
                  </a:schemeClr>
                </a:solidFill>
                <a:ea typeface="Times New Roman" panose="02020603050405020304" pitchFamily="18" charset="0"/>
              </a:rPr>
              <a:t>byr </a:t>
            </a:r>
            <a:r>
              <a:rPr lang="nb-NO" sz="1600" dirty="0">
                <a:solidFill>
                  <a:schemeClr val="accent1">
                    <a:lumMod val="75000"/>
                  </a:schemeClr>
                </a:solidFill>
                <a:ea typeface="Times New Roman" panose="02020603050405020304" pitchFamily="18" charset="0"/>
              </a:rPr>
              <a:t>på en fantastisk mulighet til å være aktive og føle seg involverte, både for unge og voksne</a:t>
            </a:r>
            <a:r>
              <a:rPr lang="nb-NO" sz="1600" dirty="0" smtClean="0">
                <a:solidFill>
                  <a:schemeClr val="accent1">
                    <a:lumMod val="75000"/>
                  </a:schemeClr>
                </a:solidFill>
                <a:ea typeface="Times New Roman" panose="02020603050405020304" pitchFamily="18" charset="0"/>
              </a:rPr>
              <a:t>.»</a:t>
            </a:r>
            <a:endParaRPr lang="nb-NO" sz="1200" dirty="0">
              <a:solidFill>
                <a:schemeClr val="accent1">
                  <a:lumMod val="75000"/>
                </a:schemeClr>
              </a:solidFill>
              <a:effectLst/>
              <a:ea typeface="Times New Roman" panose="02020603050405020304" pitchFamily="18" charset="0"/>
            </a:endParaRPr>
          </a:p>
        </p:txBody>
      </p:sp>
      <p:sp>
        <p:nvSpPr>
          <p:cNvPr id="16" name="TekstSylinder 15"/>
          <p:cNvSpPr txBox="1"/>
          <p:nvPr/>
        </p:nvSpPr>
        <p:spPr>
          <a:xfrm>
            <a:off x="1176837" y="3818656"/>
            <a:ext cx="6872691" cy="1077218"/>
          </a:xfrm>
          <a:prstGeom prst="rect">
            <a:avLst/>
          </a:prstGeom>
          <a:noFill/>
        </p:spPr>
        <p:txBody>
          <a:bodyPr wrap="square" rtlCol="0">
            <a:spAutoFit/>
          </a:bodyPr>
          <a:lstStyle/>
          <a:p>
            <a:pPr algn="ctr"/>
            <a:r>
              <a:rPr lang="nb-NO" sz="3200" b="1" dirty="0" smtClean="0">
                <a:solidFill>
                  <a:schemeClr val="accent1">
                    <a:lumMod val="75000"/>
                  </a:schemeClr>
                </a:solidFill>
                <a:effectLst>
                  <a:outerShdw blurRad="38100" dist="38100" dir="2700000" algn="tl">
                    <a:srgbClr val="000000">
                      <a:alpha val="43137"/>
                    </a:srgbClr>
                  </a:outerShdw>
                </a:effectLst>
              </a:rPr>
              <a:t>NIL-Fotball som </a:t>
            </a:r>
          </a:p>
          <a:p>
            <a:pPr algn="ctr"/>
            <a:r>
              <a:rPr lang="nb-NO" sz="3200" b="1" dirty="0" smtClean="0">
                <a:solidFill>
                  <a:schemeClr val="accent1">
                    <a:lumMod val="75000"/>
                  </a:schemeClr>
                </a:solidFill>
                <a:effectLst>
                  <a:outerShdw blurRad="38100" dist="38100" dir="2700000" algn="tl">
                    <a:srgbClr val="000000">
                      <a:alpha val="43137"/>
                    </a:srgbClr>
                  </a:outerShdw>
                </a:effectLst>
              </a:rPr>
              <a:t>Foregangsklubb</a:t>
            </a:r>
            <a:endParaRPr lang="nb-NO" sz="3200" b="1" dirty="0">
              <a:solidFill>
                <a:schemeClr val="accent1">
                  <a:lumMod val="75000"/>
                </a:schemeClr>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8856" y="620688"/>
            <a:ext cx="8226788" cy="1584176"/>
          </a:xfrm>
        </p:spPr>
        <p:txBody>
          <a:bodyPr>
            <a:noAutofit/>
          </a:bodyPr>
          <a:lstStyle/>
          <a:p>
            <a:r>
              <a:rPr lang="nb-NO" sz="3600" dirty="0"/>
              <a:t>INFORMASJONSKANALER </a:t>
            </a:r>
            <a:r>
              <a:rPr lang="nb-NO" sz="3600" dirty="0" smtClean="0"/>
              <a:t/>
            </a:r>
            <a:br>
              <a:rPr lang="nb-NO" sz="3600" dirty="0" smtClean="0"/>
            </a:br>
            <a:r>
              <a:rPr lang="nb-NO" sz="3600" dirty="0" smtClean="0"/>
              <a:t>DUGNADSANSVARLIGE</a:t>
            </a:r>
            <a:r>
              <a:rPr lang="nb-NO" sz="3600" dirty="0"/>
              <a:t/>
            </a:r>
            <a:br>
              <a:rPr lang="nb-NO" sz="3600" dirty="0"/>
            </a:br>
            <a:endParaRPr lang="nb-NO" sz="3600" dirty="0"/>
          </a:p>
        </p:txBody>
      </p:sp>
      <p:sp>
        <p:nvSpPr>
          <p:cNvPr id="3" name="Plassholder for innhold 2"/>
          <p:cNvSpPr>
            <a:spLocks noGrp="1"/>
          </p:cNvSpPr>
          <p:nvPr>
            <p:ph sz="quarter" idx="1"/>
          </p:nvPr>
        </p:nvSpPr>
        <p:spPr>
          <a:xfrm>
            <a:off x="467544" y="1772816"/>
            <a:ext cx="8298796" cy="5328592"/>
          </a:xfrm>
        </p:spPr>
        <p:txBody>
          <a:bodyPr>
            <a:normAutofit fontScale="92500" lnSpcReduction="20000"/>
          </a:bodyPr>
          <a:lstStyle/>
          <a:p>
            <a:r>
              <a:rPr lang="nb-NO" dirty="0" smtClean="0"/>
              <a:t>Facebook:</a:t>
            </a:r>
          </a:p>
          <a:p>
            <a:pPr marL="0" indent="0">
              <a:buNone/>
            </a:pPr>
            <a:r>
              <a:rPr lang="nb-NO" dirty="0" smtClean="0"/>
              <a:t>-Nittedal IL Fotball Dugnadskoordinatorer </a:t>
            </a:r>
          </a:p>
          <a:p>
            <a:pPr marL="0" indent="0">
              <a:buNone/>
            </a:pPr>
            <a:r>
              <a:rPr lang="nb-NO" dirty="0" smtClean="0"/>
              <a:t>   (pålagt)</a:t>
            </a:r>
            <a:endParaRPr lang="nb-NO" dirty="0"/>
          </a:p>
          <a:p>
            <a:pPr marL="0" indent="0">
              <a:buNone/>
            </a:pPr>
            <a:r>
              <a:rPr lang="nb-NO" dirty="0" smtClean="0"/>
              <a:t>-Nittedal </a:t>
            </a:r>
            <a:r>
              <a:rPr lang="nb-NO" dirty="0"/>
              <a:t>IL Fotball Trenere og </a:t>
            </a:r>
            <a:r>
              <a:rPr lang="nb-NO" dirty="0" smtClean="0"/>
              <a:t>lagledere</a:t>
            </a:r>
          </a:p>
          <a:p>
            <a:pPr marL="0" indent="0">
              <a:buNone/>
            </a:pPr>
            <a:r>
              <a:rPr lang="nb-NO" dirty="0"/>
              <a:t> </a:t>
            </a:r>
            <a:r>
              <a:rPr lang="nb-NO" dirty="0" smtClean="0"/>
              <a:t>  (frivillig)</a:t>
            </a:r>
            <a:r>
              <a:rPr lang="nb-NO" dirty="0"/>
              <a:t> </a:t>
            </a:r>
            <a:endParaRPr lang="nb-NO" dirty="0" smtClean="0"/>
          </a:p>
          <a:p>
            <a:pPr marL="0" indent="0">
              <a:buNone/>
            </a:pPr>
            <a:r>
              <a:rPr lang="nb-NO" dirty="0"/>
              <a:t>	-</a:t>
            </a:r>
            <a:r>
              <a:rPr lang="nb-NO" sz="1600" dirty="0" smtClean="0"/>
              <a:t>Det kan være fordel å være medlem av denne med tanke på å bistå trenere og 	lagledere uten full oversikt. </a:t>
            </a:r>
          </a:p>
          <a:p>
            <a:pPr marL="0" indent="0">
              <a:buNone/>
            </a:pPr>
            <a:r>
              <a:rPr lang="nb-NO" sz="1600" dirty="0" smtClean="0"/>
              <a:t>	-Når de har 40 </a:t>
            </a:r>
            <a:r>
              <a:rPr lang="nb-NO" sz="1600" dirty="0" smtClean="0"/>
              <a:t>utøvere på sitt lag, </a:t>
            </a:r>
            <a:r>
              <a:rPr lang="nb-NO" sz="1600" dirty="0" smtClean="0"/>
              <a:t>og dere har 13 foreldre, </a:t>
            </a:r>
            <a:r>
              <a:rPr lang="nb-NO" sz="1600" dirty="0" smtClean="0"/>
              <a:t>noe som skurrer</a:t>
            </a:r>
            <a:r>
              <a:rPr lang="nb-NO" sz="1600" dirty="0" smtClean="0"/>
              <a:t>…</a:t>
            </a:r>
          </a:p>
          <a:p>
            <a:pPr marL="0" indent="0">
              <a:buNone/>
            </a:pPr>
            <a:endParaRPr lang="nb-NO" sz="1600" dirty="0" smtClean="0"/>
          </a:p>
          <a:p>
            <a:r>
              <a:rPr lang="nb-NO" sz="1700" b="1" dirty="0" smtClean="0"/>
              <a:t>Therese Johnsen Haget J2014 stiller til rådighet sitt oppsett vedrørende dugnader.</a:t>
            </a:r>
          </a:p>
          <a:p>
            <a:r>
              <a:rPr lang="nb-NO" sz="1700" b="1" dirty="0" smtClean="0"/>
              <a:t>Silje </a:t>
            </a:r>
            <a:r>
              <a:rPr lang="nb-NO" sz="1700" b="1" dirty="0"/>
              <a:t>Maria </a:t>
            </a:r>
            <a:r>
              <a:rPr lang="nb-NO" sz="1700" b="1" dirty="0" smtClean="0"/>
              <a:t>Løw G2012 </a:t>
            </a:r>
            <a:r>
              <a:rPr lang="nb-NO" sz="1700" b="1" dirty="0"/>
              <a:t>har også </a:t>
            </a:r>
            <a:r>
              <a:rPr lang="nb-NO" sz="1700" b="1" dirty="0" smtClean="0"/>
              <a:t>tilgjengelig oppsett</a:t>
            </a:r>
            <a:r>
              <a:rPr lang="nb-NO" sz="1700" b="1" dirty="0"/>
              <a:t>, </a:t>
            </a:r>
            <a:r>
              <a:rPr lang="nb-NO" sz="1700" b="1" dirty="0" smtClean="0"/>
              <a:t>her med </a:t>
            </a:r>
            <a:r>
              <a:rPr lang="nb-NO" sz="1700" b="1" dirty="0"/>
              <a:t>«poeng</a:t>
            </a:r>
            <a:r>
              <a:rPr lang="nb-NO" sz="1700" b="1" dirty="0" smtClean="0"/>
              <a:t>» ift oversikt de som bidrar mye mer enn andre.  </a:t>
            </a:r>
          </a:p>
          <a:p>
            <a:r>
              <a:rPr lang="nb-NO" sz="1700" b="1" dirty="0" smtClean="0"/>
              <a:t>Mona Klokkerud og Therese Johnsen Haget har i tillegg et godt «levende» dokument til bruk under oppsett TINE. </a:t>
            </a:r>
          </a:p>
          <a:p>
            <a:r>
              <a:rPr lang="nb-NO" sz="1700" b="1" dirty="0" smtClean="0"/>
              <a:t>Ta kontakt med disse dersom dere har behov for allerede produserte formater.</a:t>
            </a:r>
          </a:p>
          <a:p>
            <a:r>
              <a:rPr lang="nb-NO" sz="1700" b="1" dirty="0" smtClean="0"/>
              <a:t>Sikkert flere som har, men </a:t>
            </a:r>
            <a:r>
              <a:rPr lang="nb-NO" sz="1700" b="1" dirty="0" smtClean="0"/>
              <a:t>disse 3 </a:t>
            </a:r>
            <a:r>
              <a:rPr lang="nb-NO" sz="1700" b="1" dirty="0" smtClean="0"/>
              <a:t>ble notert i forum.  </a:t>
            </a:r>
            <a:r>
              <a:rPr lang="nb-NO" sz="1700" i="1" dirty="0"/>
              <a:t>	</a:t>
            </a:r>
            <a:r>
              <a:rPr lang="nb-NO" i="1" dirty="0" smtClean="0"/>
              <a:t>	</a:t>
            </a:r>
          </a:p>
        </p:txBody>
      </p:sp>
      <p:pic>
        <p:nvPicPr>
          <p:cNvPr id="5" name="Picture 2">
            <a:extLst>
              <a:ext uri="{FF2B5EF4-FFF2-40B4-BE49-F238E27FC236}">
                <a16:creationId xmlns:a16="http://schemas.microsoft.com/office/drawing/2014/main" xmlns="" id="{5E75D418-CCDF-4908-A2BF-6B8A3B1D5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577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304800"/>
            <a:ext cx="7772400" cy="1143000"/>
          </a:xfrm>
        </p:spPr>
        <p:txBody>
          <a:bodyPr>
            <a:normAutofit fontScale="90000"/>
          </a:bodyPr>
          <a:lstStyle/>
          <a:p>
            <a:r>
              <a:rPr lang="nb-NO" dirty="0" smtClean="0"/>
              <a:t>INFORMASJONSKANALER</a:t>
            </a:r>
            <a:br>
              <a:rPr lang="nb-NO" dirty="0" smtClean="0"/>
            </a:br>
            <a:r>
              <a:rPr lang="nb-NO" dirty="0"/>
              <a:t>f</a:t>
            </a:r>
            <a:r>
              <a:rPr lang="nb-NO" dirty="0" smtClean="0"/>
              <a:t>oreldre/foresatte</a:t>
            </a:r>
            <a:endParaRPr lang="nb-NO" dirty="0"/>
          </a:p>
        </p:txBody>
      </p:sp>
      <p:sp>
        <p:nvSpPr>
          <p:cNvPr id="3" name="Plassholder for innhold 2"/>
          <p:cNvSpPr>
            <a:spLocks noGrp="1"/>
          </p:cNvSpPr>
          <p:nvPr>
            <p:ph sz="quarter" idx="1"/>
          </p:nvPr>
        </p:nvSpPr>
        <p:spPr>
          <a:xfrm>
            <a:off x="467544" y="1669369"/>
            <a:ext cx="8219256" cy="5112568"/>
          </a:xfrm>
        </p:spPr>
        <p:txBody>
          <a:bodyPr>
            <a:normAutofit/>
          </a:bodyPr>
          <a:lstStyle/>
          <a:p>
            <a:r>
              <a:rPr lang="nb-NO" dirty="0" smtClean="0"/>
              <a:t>Dugnadsansvarlig skal bruke følgende informasjonskanaler ut:</a:t>
            </a:r>
            <a:endParaRPr lang="nb-NO" dirty="0"/>
          </a:p>
          <a:p>
            <a:pPr lvl="1"/>
            <a:r>
              <a:rPr lang="nb-NO" dirty="0" smtClean="0"/>
              <a:t>Spondgruppe og/eller Facebook</a:t>
            </a:r>
            <a:r>
              <a:rPr lang="nb-NO" dirty="0"/>
              <a:t>.</a:t>
            </a:r>
            <a:endParaRPr lang="nb-NO" dirty="0" smtClean="0"/>
          </a:p>
          <a:p>
            <a:pPr marL="320040" lvl="1" indent="0">
              <a:buNone/>
            </a:pPr>
            <a:r>
              <a:rPr lang="nb-NO" sz="1800" dirty="0" smtClean="0"/>
              <a:t>  -for fordeling, planlegging, </a:t>
            </a:r>
            <a:r>
              <a:rPr lang="nb-NO" sz="1800" dirty="0"/>
              <a:t>deling av </a:t>
            </a:r>
            <a:r>
              <a:rPr lang="nb-NO" sz="1800" dirty="0" smtClean="0"/>
              <a:t>informasjon</a:t>
            </a:r>
            <a:r>
              <a:rPr lang="nb-NO" sz="1800" dirty="0"/>
              <a:t>.</a:t>
            </a:r>
            <a:endParaRPr lang="nb-NO" sz="1800" dirty="0" smtClean="0"/>
          </a:p>
          <a:p>
            <a:pPr lvl="1"/>
            <a:r>
              <a:rPr lang="nb-NO" dirty="0" smtClean="0"/>
              <a:t>Oppfølging og krav til alle foreldre/foresatte om å være «medlem» av intern gruppe Spond, </a:t>
            </a:r>
            <a:r>
              <a:rPr lang="nb-NO" u="sng" dirty="0" smtClean="0"/>
              <a:t>samt</a:t>
            </a:r>
            <a:r>
              <a:rPr lang="nb-NO" dirty="0" smtClean="0"/>
              <a:t> også evt Facebook: </a:t>
            </a:r>
            <a:r>
              <a:rPr lang="nb-NO" sz="1800" dirty="0" smtClean="0"/>
              <a:t>Nittedal IL Fotball «kjønn» «årstall»</a:t>
            </a:r>
            <a:r>
              <a:rPr lang="nb-NO" sz="1800" dirty="0" smtClean="0">
                <a:sym typeface="Wingdings" panose="05000000000000000000" pitchFamily="2" charset="2"/>
              </a:rPr>
              <a:t></a:t>
            </a:r>
            <a:r>
              <a:rPr lang="nb-NO" sz="1800" dirty="0" smtClean="0"/>
              <a:t>for eksempel «Nittedal IL Fotball Gutter 2011».</a:t>
            </a:r>
            <a:endParaRPr lang="nb-NO" sz="1800" dirty="0"/>
          </a:p>
          <a:p>
            <a:r>
              <a:rPr lang="nb-NO" dirty="0"/>
              <a:t> </a:t>
            </a:r>
            <a:r>
              <a:rPr lang="nb-NO" dirty="0" smtClean="0"/>
              <a:t>Dugnadsansvarlige er i samarbeid med lagledere ansvarlige for at foreldre/foresatte er med i grupper.  </a:t>
            </a:r>
          </a:p>
          <a:p>
            <a:pPr marL="0" indent="0">
              <a:buNone/>
            </a:pPr>
            <a:endParaRPr lang="nb-NO" dirty="0"/>
          </a:p>
        </p:txBody>
      </p:sp>
      <p:pic>
        <p:nvPicPr>
          <p:cNvPr id="1026" name="Picture 2"/>
          <p:cNvPicPr>
            <a:picLocks noChangeAspect="1" noChangeArrowheads="1"/>
          </p:cNvPicPr>
          <p:nvPr/>
        </p:nvPicPr>
        <p:blipFill rotWithShape="1">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l="27628" t="11260" r="27896" b="9923"/>
          <a:stretch/>
        </p:blipFill>
        <p:spPr bwMode="auto">
          <a:xfrm>
            <a:off x="611560" y="5797759"/>
            <a:ext cx="108012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5877272"/>
            <a:ext cx="92576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xmlns="" id="{37B84415-2D6F-48F3-A895-4C42AEA534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01" t="7625" r="8308" b="9104"/>
          <a:stretch/>
        </p:blipFill>
        <p:spPr bwMode="auto">
          <a:xfrm>
            <a:off x="7586807" y="188640"/>
            <a:ext cx="134218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61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9844" y="188640"/>
            <a:ext cx="7944083" cy="930397"/>
          </a:xfrm>
        </p:spPr>
        <p:txBody>
          <a:bodyPr>
            <a:normAutofit/>
          </a:bodyPr>
          <a:lstStyle/>
          <a:p>
            <a:r>
              <a:rPr lang="nb-NO" dirty="0" smtClean="0"/>
              <a:t>FORELDREMØTER</a:t>
            </a:r>
            <a:endParaRPr lang="nb-NO" dirty="0"/>
          </a:p>
        </p:txBody>
      </p:sp>
      <p:sp>
        <p:nvSpPr>
          <p:cNvPr id="3" name="Plassholder for innhold 2"/>
          <p:cNvSpPr>
            <a:spLocks noGrp="1"/>
          </p:cNvSpPr>
          <p:nvPr>
            <p:ph sz="quarter" idx="1"/>
          </p:nvPr>
        </p:nvSpPr>
        <p:spPr>
          <a:xfrm>
            <a:off x="395536" y="1412776"/>
            <a:ext cx="8552698" cy="5544616"/>
          </a:xfrm>
        </p:spPr>
        <p:txBody>
          <a:bodyPr>
            <a:normAutofit fontScale="85000" lnSpcReduction="20000"/>
          </a:bodyPr>
          <a:lstStyle/>
          <a:p>
            <a:r>
              <a:rPr lang="nb-NO" dirty="0" smtClean="0"/>
              <a:t>«Obligatoriske» foreldremøter.</a:t>
            </a:r>
            <a:r>
              <a:rPr lang="nb-NO" sz="1900" dirty="0"/>
              <a:t> </a:t>
            </a:r>
            <a:endParaRPr lang="nb-NO" sz="1900" dirty="0" smtClean="0"/>
          </a:p>
          <a:p>
            <a:pPr marL="320040" lvl="1" indent="0">
              <a:buNone/>
            </a:pPr>
            <a:r>
              <a:rPr lang="nb-NO" sz="1900" dirty="0" smtClean="0"/>
              <a:t>-Innkalling med «Krav» til oppmøte.</a:t>
            </a:r>
          </a:p>
          <a:p>
            <a:r>
              <a:rPr lang="nb-NO" dirty="0" smtClean="0"/>
              <a:t>Agenda i samarbeid med lagleder.</a:t>
            </a:r>
          </a:p>
          <a:p>
            <a:r>
              <a:rPr lang="nb-NO" dirty="0" smtClean="0"/>
              <a:t>Gjennomføres tidlig/før sesong. </a:t>
            </a:r>
            <a:r>
              <a:rPr lang="nb-NO" sz="2200" dirty="0" smtClean="0"/>
              <a:t>Evt og/eller høst om hensiktsmessig. Lagleder ansvarlig, men info /av dere viktig.</a:t>
            </a:r>
          </a:p>
          <a:p>
            <a:r>
              <a:rPr lang="nb-NO" dirty="0"/>
              <a:t>Dugnadsansvarlig og lagleder skal minimum informere om:</a:t>
            </a:r>
          </a:p>
          <a:p>
            <a:pPr marL="0" indent="0">
              <a:buNone/>
            </a:pPr>
            <a:r>
              <a:rPr lang="nb-NO" sz="2800" dirty="0"/>
              <a:t>   </a:t>
            </a:r>
            <a:r>
              <a:rPr lang="nb-NO" sz="2400" dirty="0" smtClean="0"/>
              <a:t>-Foreldredrevet klubb </a:t>
            </a:r>
            <a:r>
              <a:rPr lang="nb-NO" sz="2400" dirty="0" smtClean="0">
                <a:sym typeface="Wingdings" panose="05000000000000000000" pitchFamily="2" charset="2"/>
              </a:rPr>
              <a:t></a:t>
            </a:r>
            <a:r>
              <a:rPr lang="nb-NO" sz="2400" dirty="0" smtClean="0"/>
              <a:t>Alle </a:t>
            </a:r>
            <a:r>
              <a:rPr lang="nb-NO" sz="2400" dirty="0"/>
              <a:t>må bidra, for barna.</a:t>
            </a:r>
          </a:p>
          <a:p>
            <a:pPr marL="320040" lvl="1" indent="0">
              <a:buNone/>
            </a:pPr>
            <a:r>
              <a:rPr lang="nb-NO" sz="1900" dirty="0"/>
              <a:t>-</a:t>
            </a:r>
            <a:r>
              <a:rPr lang="nb-NO" sz="1900" dirty="0" smtClean="0"/>
              <a:t>Løsninger </a:t>
            </a:r>
            <a:r>
              <a:rPr lang="nb-NO" sz="1900" dirty="0"/>
              <a:t>ved f.eks søknad fritak avgifter og frivillighet.</a:t>
            </a:r>
          </a:p>
          <a:p>
            <a:pPr marL="320040" lvl="1" indent="0">
              <a:buNone/>
            </a:pPr>
            <a:r>
              <a:rPr lang="nb-NO" sz="1900" dirty="0" smtClean="0"/>
              <a:t>-Årets </a:t>
            </a:r>
            <a:r>
              <a:rPr lang="nb-NO" sz="1900" dirty="0"/>
              <a:t>dugnader </a:t>
            </a:r>
            <a:r>
              <a:rPr lang="nb-NO" sz="1900" dirty="0" smtClean="0"/>
              <a:t>Fotballgruppen.  </a:t>
            </a:r>
            <a:endParaRPr lang="nb-NO" sz="1900" dirty="0"/>
          </a:p>
          <a:p>
            <a:r>
              <a:rPr lang="nb-NO" dirty="0" smtClean="0"/>
              <a:t>Vær informative </a:t>
            </a:r>
            <a:r>
              <a:rPr lang="nb-NO" dirty="0"/>
              <a:t>og </a:t>
            </a:r>
            <a:r>
              <a:rPr lang="nb-NO" dirty="0" smtClean="0"/>
              <a:t>positive. Ros til oppmøtte. </a:t>
            </a:r>
          </a:p>
          <a:p>
            <a:pPr marL="320040" lvl="1" indent="0">
              <a:buNone/>
            </a:pPr>
            <a:r>
              <a:rPr lang="nb-NO" sz="1900" dirty="0" smtClean="0"/>
              <a:t>-Få foreldre til forstå sin verdi og «reklamere» for hvor </a:t>
            </a:r>
            <a:r>
              <a:rPr lang="nb-NO" sz="1900" dirty="0" smtClean="0"/>
              <a:t>enkle og hyggelige </a:t>
            </a:r>
            <a:r>
              <a:rPr lang="nb-NO" sz="1900" dirty="0" smtClean="0"/>
              <a:t>dugnadene våre </a:t>
            </a:r>
            <a:r>
              <a:rPr lang="nb-NO" sz="1900" dirty="0" smtClean="0"/>
              <a:t>er.</a:t>
            </a:r>
            <a:endParaRPr lang="nb-NO" sz="1900" b="1" dirty="0" smtClean="0"/>
          </a:p>
          <a:p>
            <a:pPr marL="320040" lvl="1" indent="0">
              <a:buNone/>
            </a:pPr>
            <a:r>
              <a:rPr lang="nb-NO" sz="1900" dirty="0" smtClean="0"/>
              <a:t>-Skape </a:t>
            </a:r>
            <a:r>
              <a:rPr lang="nb-NO" sz="1900" dirty="0"/>
              <a:t>forståelse ift hva som kreves for at de og barna skal ha et godt </a:t>
            </a:r>
            <a:r>
              <a:rPr lang="nb-NO" sz="1900" dirty="0" smtClean="0"/>
              <a:t>og fint anlegg/fasiliteter </a:t>
            </a:r>
            <a:r>
              <a:rPr lang="nb-NO" sz="1900" dirty="0"/>
              <a:t>og servicetilbud, med kvalifiserte trenere, ansvarsfulle lagledere og engasjerte dugnadsansvarlige. </a:t>
            </a:r>
            <a:endParaRPr lang="nb-NO" sz="1900" dirty="0" smtClean="0"/>
          </a:p>
          <a:p>
            <a:pPr marL="320040" lvl="1" indent="0">
              <a:buNone/>
            </a:pPr>
            <a:r>
              <a:rPr lang="nb-NO" sz="1900" dirty="0" smtClean="0"/>
              <a:t>-Er infokanalene gode nok? Synes foreldrene at de får god nok informasjon?</a:t>
            </a:r>
          </a:p>
          <a:p>
            <a:pPr marL="320040" lvl="1" indent="0">
              <a:buNone/>
            </a:pPr>
            <a:r>
              <a:rPr lang="nb-NO" sz="1900" dirty="0" smtClean="0"/>
              <a:t>-Er det noe dugnadsansvarlige-lagledere-trenere kan bli bedre på? </a:t>
            </a:r>
          </a:p>
          <a:p>
            <a:pPr marL="320040" lvl="1" indent="0">
              <a:buNone/>
            </a:pPr>
            <a:r>
              <a:rPr lang="nb-NO" sz="1900" dirty="0" smtClean="0"/>
              <a:t>-Evt ønsker rundt antall timer per dugnad etc. («Kvoten» må fylles uansett, men lov å ta imot ønsker.)</a:t>
            </a:r>
            <a:endParaRPr lang="nb-NO" sz="1900" dirty="0"/>
          </a:p>
          <a:p>
            <a:r>
              <a:rPr lang="nb-NO" dirty="0"/>
              <a:t>Få hjelp </a:t>
            </a:r>
            <a:r>
              <a:rPr lang="nb-NO" dirty="0" smtClean="0"/>
              <a:t>av, og inviter de i «styret» etter behov.</a:t>
            </a:r>
            <a:endParaRPr lang="nb-NO" dirty="0"/>
          </a:p>
        </p:txBody>
      </p:sp>
      <p:pic>
        <p:nvPicPr>
          <p:cNvPr id="5"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701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001" t="7625" r="8308" b="9104"/>
          <a:stretch/>
        </p:blipFill>
        <p:spPr bwMode="auto">
          <a:xfrm>
            <a:off x="7596336" y="116632"/>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683567" y="402233"/>
            <a:ext cx="7986477" cy="796950"/>
          </a:xfrm>
        </p:spPr>
        <p:txBody>
          <a:bodyPr>
            <a:noAutofit/>
          </a:bodyPr>
          <a:lstStyle/>
          <a:p>
            <a:r>
              <a:rPr lang="nb-NO" sz="4400" dirty="0" smtClean="0"/>
              <a:t>Forventninger foreldre  </a:t>
            </a:r>
            <a:endParaRPr lang="nb-NO" sz="4400" dirty="0"/>
          </a:p>
        </p:txBody>
      </p:sp>
      <p:sp>
        <p:nvSpPr>
          <p:cNvPr id="3" name="Plassholder for innhold 2"/>
          <p:cNvSpPr>
            <a:spLocks noGrp="1"/>
          </p:cNvSpPr>
          <p:nvPr>
            <p:ph sz="quarter" idx="1"/>
          </p:nvPr>
        </p:nvSpPr>
        <p:spPr>
          <a:xfrm>
            <a:off x="365527" y="1547731"/>
            <a:ext cx="8291264" cy="5293568"/>
          </a:xfrm>
        </p:spPr>
        <p:txBody>
          <a:bodyPr>
            <a:noAutofit/>
          </a:bodyPr>
          <a:lstStyle/>
          <a:p>
            <a:r>
              <a:rPr lang="nb-NO" sz="2400" dirty="0"/>
              <a:t>Informere om at NIL-Fotball er en </a:t>
            </a:r>
            <a:r>
              <a:rPr lang="nb-NO" sz="2400" b="1" u="sng" dirty="0"/>
              <a:t>foreldrestyrt</a:t>
            </a:r>
            <a:r>
              <a:rPr lang="nb-NO" sz="2400" dirty="0"/>
              <a:t> gruppe </a:t>
            </a:r>
          </a:p>
          <a:p>
            <a:pPr marL="0" indent="0">
              <a:buNone/>
            </a:pPr>
            <a:r>
              <a:rPr lang="nb-NO" sz="1600" dirty="0" smtClean="0"/>
              <a:t>-Ved </a:t>
            </a:r>
            <a:r>
              <a:rPr lang="nb-NO" sz="1600" dirty="0"/>
              <a:t>innmelding av barn skal foresatt </a:t>
            </a:r>
            <a:r>
              <a:rPr lang="nb-NO" sz="1600" dirty="0" smtClean="0"/>
              <a:t>bli informert om hva dette innebærer som foreldre/foresatte. </a:t>
            </a:r>
            <a:r>
              <a:rPr lang="nb-NO" sz="1600" dirty="0"/>
              <a:t>(Ligger </a:t>
            </a:r>
            <a:r>
              <a:rPr lang="nb-NO" sz="1600" dirty="0" smtClean="0"/>
              <a:t>også som ansvar </a:t>
            </a:r>
            <a:r>
              <a:rPr lang="nb-NO" sz="1600" dirty="0"/>
              <a:t>på </a:t>
            </a:r>
            <a:r>
              <a:rPr lang="nb-NO" sz="1600" dirty="0" smtClean="0"/>
              <a:t>lagleder.) </a:t>
            </a:r>
          </a:p>
          <a:p>
            <a:pPr marL="0" indent="0">
              <a:buNone/>
            </a:pPr>
            <a:r>
              <a:rPr lang="nb-NO" sz="1600" dirty="0"/>
              <a:t>-</a:t>
            </a:r>
            <a:r>
              <a:rPr lang="nb-NO" sz="1600" dirty="0" smtClean="0"/>
              <a:t>Vi </a:t>
            </a:r>
            <a:r>
              <a:rPr lang="nb-NO" sz="1600" dirty="0"/>
              <a:t>kan ikke tvinge noen til frivillighet, men vi </a:t>
            </a:r>
            <a:r>
              <a:rPr lang="nb-NO" sz="1600" dirty="0" smtClean="0"/>
              <a:t>skal </a:t>
            </a:r>
            <a:r>
              <a:rPr lang="nb-NO" sz="1600" dirty="0"/>
              <a:t>minne </a:t>
            </a:r>
            <a:r>
              <a:rPr lang="nb-NO" sz="1600" dirty="0" smtClean="0"/>
              <a:t>om hva som er nødvendig for drifting av lag ved </a:t>
            </a:r>
            <a:r>
              <a:rPr lang="nb-NO" sz="1600" dirty="0"/>
              <a:t>å ha barn registrert i NIL-Fotball</a:t>
            </a:r>
            <a:r>
              <a:rPr lang="nb-NO" sz="1600" dirty="0" smtClean="0"/>
              <a:t>. </a:t>
            </a:r>
            <a:endParaRPr lang="nb-NO" sz="2000" dirty="0" smtClean="0"/>
          </a:p>
          <a:p>
            <a:r>
              <a:rPr lang="nb-NO" sz="2400" dirty="0"/>
              <a:t>F</a:t>
            </a:r>
            <a:r>
              <a:rPr lang="nb-NO" sz="2400" dirty="0" smtClean="0"/>
              <a:t>rivillighet pålagt foreldre</a:t>
            </a:r>
            <a:endParaRPr lang="nb-NO" sz="2400" dirty="0"/>
          </a:p>
          <a:p>
            <a:pPr marL="0" indent="0">
              <a:buNone/>
            </a:pPr>
            <a:r>
              <a:rPr lang="nb-NO" sz="1600" dirty="0" smtClean="0"/>
              <a:t>-Se oversikt - Dugnader Fotballgruppen. Årshjulet skal ikke sendes foreldre da dette er administrativ informasjon. Kan likevel redigeres i egen presentasjon for eget lag om ønskelig. </a:t>
            </a:r>
          </a:p>
          <a:p>
            <a:r>
              <a:rPr lang="nb-NO" sz="2400" dirty="0" smtClean="0"/>
              <a:t>Innmeldinger/utmeldinger ift dugnader</a:t>
            </a:r>
          </a:p>
          <a:p>
            <a:pPr marL="0" indent="0">
              <a:buNone/>
            </a:pPr>
            <a:r>
              <a:rPr lang="nb-NO" sz="1600" dirty="0" smtClean="0"/>
              <a:t>-Frist </a:t>
            </a:r>
            <a:r>
              <a:rPr lang="nb-NO" sz="1600" dirty="0"/>
              <a:t>for lagledere å ha oppdaterte lag </a:t>
            </a:r>
            <a:r>
              <a:rPr lang="nb-NO" sz="1600" dirty="0" smtClean="0"/>
              <a:t>settes </a:t>
            </a:r>
            <a:r>
              <a:rPr lang="nb-NO" sz="1600" dirty="0"/>
              <a:t>i forkant av 15.03 pga rapporteringsfrist til NIF/NFF. </a:t>
            </a:r>
            <a:r>
              <a:rPr lang="nb-NO" sz="1600" b="1" dirty="0" smtClean="0"/>
              <a:t>Derfor viktig at foreldre/foresatt melder ut og inn før 01.03</a:t>
            </a:r>
            <a:r>
              <a:rPr lang="nb-NO" sz="1600" b="1" dirty="0"/>
              <a:t>. </a:t>
            </a:r>
            <a:r>
              <a:rPr lang="nb-NO" sz="1600" dirty="0"/>
              <a:t>Forståelse for at noen </a:t>
            </a:r>
            <a:r>
              <a:rPr lang="nb-NO" sz="1600" dirty="0" smtClean="0"/>
              <a:t>slutter/begynner </a:t>
            </a:r>
            <a:r>
              <a:rPr lang="nb-NO" sz="1600" dirty="0"/>
              <a:t>gjennom sesong. Dette </a:t>
            </a:r>
            <a:r>
              <a:rPr lang="nb-NO" sz="1600" dirty="0" smtClean="0"/>
              <a:t>løses. </a:t>
            </a:r>
          </a:p>
          <a:p>
            <a:pPr marL="0" indent="0">
              <a:buNone/>
            </a:pPr>
            <a:r>
              <a:rPr lang="nb-NO" sz="1600" dirty="0" smtClean="0"/>
              <a:t>-Nye som kommer inn «slipper ikke unna» frivillighet, men blir raskt informert om forventninger. </a:t>
            </a:r>
            <a:endParaRPr lang="nb-NO" sz="2000" dirty="0"/>
          </a:p>
          <a:p>
            <a:r>
              <a:rPr lang="nb-NO" sz="2400" dirty="0"/>
              <a:t>Følge med på medier som Spond og Facebook etc. </a:t>
            </a:r>
          </a:p>
          <a:p>
            <a:endParaRPr lang="nb-NO" sz="2400" dirty="0"/>
          </a:p>
        </p:txBody>
      </p:sp>
    </p:spTree>
    <p:extLst>
      <p:ext uri="{BB962C8B-B14F-4D97-AF65-F5344CB8AC3E}">
        <p14:creationId xmlns:p14="http://schemas.microsoft.com/office/powerpoint/2010/main" val="412844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683568" y="548680"/>
            <a:ext cx="7859216" cy="1143000"/>
          </a:xfrm>
        </p:spPr>
        <p:txBody>
          <a:bodyPr>
            <a:noAutofit/>
          </a:bodyPr>
          <a:lstStyle/>
          <a:p>
            <a:r>
              <a:rPr lang="nb-NO" dirty="0" smtClean="0"/>
              <a:t>Konsekvenser av å ikke møte</a:t>
            </a:r>
            <a:br>
              <a:rPr lang="nb-NO" dirty="0" smtClean="0"/>
            </a:br>
            <a:r>
              <a:rPr lang="nb-NO" dirty="0" smtClean="0"/>
              <a:t>på dugnad</a:t>
            </a:r>
            <a:endParaRPr lang="nb-NO" dirty="0">
              <a:solidFill>
                <a:srgbClr val="FF0000"/>
              </a:solidFill>
            </a:endParaRPr>
          </a:p>
        </p:txBody>
      </p:sp>
      <p:sp>
        <p:nvSpPr>
          <p:cNvPr id="4" name="Plassholder for innhold 2"/>
          <p:cNvSpPr>
            <a:spLocks noGrp="1"/>
          </p:cNvSpPr>
          <p:nvPr>
            <p:ph sz="quarter" idx="1"/>
          </p:nvPr>
        </p:nvSpPr>
        <p:spPr>
          <a:xfrm>
            <a:off x="323528" y="1916832"/>
            <a:ext cx="8363272" cy="5166320"/>
          </a:xfrm>
        </p:spPr>
        <p:txBody>
          <a:bodyPr>
            <a:noAutofit/>
          </a:bodyPr>
          <a:lstStyle/>
          <a:p>
            <a:r>
              <a:rPr lang="nb-NO" sz="2800" b="1" u="sng" dirty="0" smtClean="0"/>
              <a:t>Foreldre: </a:t>
            </a:r>
            <a:r>
              <a:rPr lang="nb-NO" sz="2800" b="1" u="sng" dirty="0"/>
              <a:t>Hvem forventer du gjør din tørn </a:t>
            </a:r>
            <a:r>
              <a:rPr lang="nb-NO" sz="2800" b="1" u="sng" dirty="0" smtClean="0"/>
              <a:t>dersom </a:t>
            </a:r>
            <a:r>
              <a:rPr lang="nb-NO" sz="2800" b="1" u="sng" dirty="0"/>
              <a:t>du ikke dukker opp? </a:t>
            </a:r>
            <a:endParaRPr lang="nb-NO" sz="2800" dirty="0" smtClean="0"/>
          </a:p>
          <a:p>
            <a:r>
              <a:rPr lang="nb-NO" sz="2400" dirty="0" smtClean="0"/>
              <a:t>Generelt </a:t>
            </a:r>
            <a:r>
              <a:rPr lang="nb-NO" sz="2400" dirty="0"/>
              <a:t>ved avvik alle </a:t>
            </a:r>
            <a:r>
              <a:rPr lang="nb-NO" sz="2400" dirty="0" smtClean="0"/>
              <a:t>dugnader: Klubben </a:t>
            </a:r>
            <a:r>
              <a:rPr lang="nb-NO" sz="2400" dirty="0"/>
              <a:t>får dårlig omdømme. Vi ønsker og skal til enhver </a:t>
            </a:r>
            <a:r>
              <a:rPr lang="nb-NO" sz="2400" dirty="0" smtClean="0"/>
              <a:t>tid </a:t>
            </a:r>
            <a:r>
              <a:rPr lang="nb-NO" sz="2400" dirty="0"/>
              <a:t>opprettholde et hyggelig servicetilbud </a:t>
            </a:r>
            <a:r>
              <a:rPr lang="nb-NO" sz="2400" dirty="0" smtClean="0"/>
              <a:t>og et </a:t>
            </a:r>
            <a:r>
              <a:rPr lang="nb-NO" sz="2400" dirty="0"/>
              <a:t>representativt anlegg. </a:t>
            </a:r>
            <a:endParaRPr lang="nb-NO" sz="2400" dirty="0" smtClean="0"/>
          </a:p>
          <a:p>
            <a:r>
              <a:rPr lang="nb-NO" sz="2400" dirty="0" smtClean="0"/>
              <a:t>Frustrerende </a:t>
            </a:r>
            <a:r>
              <a:rPr lang="nb-NO" sz="2400" dirty="0"/>
              <a:t>for de foreldre som har møtt opp, og venter på neste vakt/avløser </a:t>
            </a:r>
            <a:r>
              <a:rPr lang="nb-NO" sz="2400" dirty="0">
                <a:sym typeface="Wingdings" panose="05000000000000000000" pitchFamily="2" charset="2"/>
              </a:rPr>
              <a:t></a:t>
            </a:r>
            <a:r>
              <a:rPr lang="nb-NO" sz="2400" dirty="0"/>
              <a:t>Resulterer i negativ opplevelse av dugnad, som igjen blir kritisert mot </a:t>
            </a:r>
            <a:r>
              <a:rPr lang="nb-NO" sz="2400" dirty="0" smtClean="0"/>
              <a:t>komité/ansvarlige. </a:t>
            </a:r>
            <a:endParaRPr lang="nb-NO" sz="2400" dirty="0"/>
          </a:p>
          <a:p>
            <a:r>
              <a:rPr lang="nb-NO" sz="2400" dirty="0" smtClean="0"/>
              <a:t>Komité/ansvarlige </a:t>
            </a:r>
            <a:r>
              <a:rPr lang="nb-NO" sz="2400" dirty="0"/>
              <a:t>som allerede har mer enn nok med å følge opp de vanlige </a:t>
            </a:r>
            <a:r>
              <a:rPr lang="nb-NO" sz="2400" dirty="0" smtClean="0"/>
              <a:t>utfordringer, </a:t>
            </a:r>
            <a:r>
              <a:rPr lang="nb-NO" sz="2400" dirty="0"/>
              <a:t>får ekstra belastning </a:t>
            </a:r>
            <a:r>
              <a:rPr lang="nb-NO" sz="2400" dirty="0" smtClean="0"/>
              <a:t>ved fravær</a:t>
            </a:r>
            <a:r>
              <a:rPr lang="nb-NO" sz="2400" dirty="0"/>
              <a:t>. </a:t>
            </a:r>
            <a:r>
              <a:rPr lang="nb-NO" sz="2400" dirty="0">
                <a:sym typeface="Wingdings" panose="05000000000000000000" pitchFamily="2" charset="2"/>
              </a:rPr>
              <a:t></a:t>
            </a:r>
            <a:r>
              <a:rPr lang="nb-NO" sz="2400" dirty="0"/>
              <a:t>Negativ opplevelse av å sitte i komité. </a:t>
            </a:r>
          </a:p>
          <a:p>
            <a:pPr marL="0" indent="0">
              <a:buNone/>
            </a:pPr>
            <a:endParaRPr lang="nb-NO" sz="2400" dirty="0" smtClean="0"/>
          </a:p>
          <a:p>
            <a:pPr marL="0" indent="0">
              <a:buNone/>
            </a:pPr>
            <a:endParaRPr lang="nb-NO" sz="2400" b="1" u="sng" dirty="0"/>
          </a:p>
          <a:p>
            <a:endParaRPr lang="nb-NO" sz="2400" dirty="0" smtClean="0"/>
          </a:p>
          <a:p>
            <a:pPr marL="0" indent="0">
              <a:buNone/>
            </a:pPr>
            <a:r>
              <a:rPr lang="nb-NO" sz="2400" dirty="0"/>
              <a:t/>
            </a:r>
            <a:br>
              <a:rPr lang="nb-NO" sz="2400" dirty="0"/>
            </a:br>
            <a:endParaRPr lang="nb-NO" sz="2400" dirty="0"/>
          </a:p>
        </p:txBody>
      </p:sp>
    </p:spTree>
    <p:extLst>
      <p:ext uri="{BB962C8B-B14F-4D97-AF65-F5344CB8AC3E}">
        <p14:creationId xmlns:p14="http://schemas.microsoft.com/office/powerpoint/2010/main" val="294271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288628"/>
            <a:ext cx="8219256" cy="922114"/>
          </a:xfrm>
        </p:spPr>
        <p:txBody>
          <a:bodyPr/>
          <a:lstStyle/>
          <a:p>
            <a:r>
              <a:rPr lang="nb-NO" dirty="0" smtClean="0"/>
              <a:t>Hvordan skape positivitet</a:t>
            </a:r>
            <a:endParaRPr lang="nb-NO" dirty="0"/>
          </a:p>
        </p:txBody>
      </p:sp>
      <p:sp>
        <p:nvSpPr>
          <p:cNvPr id="3" name="Plassholder for innhold 2"/>
          <p:cNvSpPr>
            <a:spLocks noGrp="1"/>
          </p:cNvSpPr>
          <p:nvPr>
            <p:ph sz="quarter" idx="1"/>
          </p:nvPr>
        </p:nvSpPr>
        <p:spPr>
          <a:xfrm>
            <a:off x="395536" y="1628800"/>
            <a:ext cx="8291264" cy="5098578"/>
          </a:xfrm>
        </p:spPr>
        <p:txBody>
          <a:bodyPr>
            <a:noAutofit/>
          </a:bodyPr>
          <a:lstStyle/>
          <a:p>
            <a:r>
              <a:rPr lang="nb-NO" sz="1600" dirty="0" smtClean="0"/>
              <a:t>Forklare </a:t>
            </a:r>
            <a:r>
              <a:rPr lang="nb-NO" sz="1600" dirty="0"/>
              <a:t>hvor enkle dugnadene våre er, og hvor hyggelig alle har det under sin dugnad! </a:t>
            </a:r>
            <a:endParaRPr lang="nb-NO" sz="1600" dirty="0" smtClean="0"/>
          </a:p>
          <a:p>
            <a:r>
              <a:rPr lang="nb-NO" sz="1600" dirty="0" smtClean="0"/>
              <a:t>Proklamere </a:t>
            </a:r>
            <a:r>
              <a:rPr lang="nb-NO" sz="1600" dirty="0"/>
              <a:t>gleden over å bidra til at barn og unge har noe å gå </a:t>
            </a:r>
            <a:r>
              <a:rPr lang="nb-NO" sz="1600" dirty="0" smtClean="0"/>
              <a:t>til og glede </a:t>
            </a:r>
            <a:r>
              <a:rPr lang="nb-NO" sz="1600" dirty="0"/>
              <a:t>seg til. </a:t>
            </a:r>
            <a:endParaRPr lang="nb-NO" sz="1600" dirty="0" smtClean="0"/>
          </a:p>
          <a:p>
            <a:r>
              <a:rPr lang="nb-NO" sz="1600" dirty="0"/>
              <a:t>Synet av gnistrende barneøyne, smil, latter og takknemlighet! </a:t>
            </a:r>
          </a:p>
          <a:p>
            <a:r>
              <a:rPr lang="nb-NO" sz="1600" dirty="0"/>
              <a:t>Betrygge om at ingen er på dugnad alene. </a:t>
            </a:r>
            <a:endParaRPr lang="nb-NO" sz="1600" dirty="0" smtClean="0"/>
          </a:p>
          <a:p>
            <a:r>
              <a:rPr lang="nb-NO" sz="1600" dirty="0"/>
              <a:t>Ingenting er bedre for felleskapet </a:t>
            </a:r>
            <a:r>
              <a:rPr lang="nb-NO" sz="1600" dirty="0" smtClean="0"/>
              <a:t>enn tid </a:t>
            </a:r>
            <a:r>
              <a:rPr lang="nb-NO" sz="1600" dirty="0"/>
              <a:t>tilbrakt på dugnad. Dette skaper vennskap som neppe hadde oppstått i andre situasjoner</a:t>
            </a:r>
            <a:r>
              <a:rPr lang="nb-NO" sz="1600" dirty="0" smtClean="0"/>
              <a:t>.</a:t>
            </a:r>
          </a:p>
          <a:p>
            <a:r>
              <a:rPr lang="nb-NO" sz="1600" dirty="0"/>
              <a:t>I tillegg til nye vennskap og en sammensveiset gruppe, så kan dugnader føre til at medlemmene føler et visst eierskap </a:t>
            </a:r>
            <a:r>
              <a:rPr lang="nb-NO" sz="1600" dirty="0" smtClean="0"/>
              <a:t>til </a:t>
            </a:r>
            <a:r>
              <a:rPr lang="nb-NO" sz="1600" dirty="0"/>
              <a:t>egen klubb. Dette sørger for en god fremtid for vår organisasjon</a:t>
            </a:r>
            <a:r>
              <a:rPr lang="nb-NO" sz="1600" dirty="0" smtClean="0"/>
              <a:t>.</a:t>
            </a:r>
          </a:p>
          <a:p>
            <a:r>
              <a:rPr lang="nb-NO" sz="1600" dirty="0"/>
              <a:t>Alt som ikke dekkes av klubbavgifter, medlemskap og støtte, kan dekkes av dugnader. </a:t>
            </a:r>
            <a:r>
              <a:rPr lang="nb-NO" sz="1600" dirty="0" smtClean="0"/>
              <a:t>Dette </a:t>
            </a:r>
            <a:r>
              <a:rPr lang="nb-NO" sz="1600" dirty="0"/>
              <a:t>fører ikke bare til at organisasjonen </a:t>
            </a:r>
            <a:r>
              <a:rPr lang="nb-NO" sz="1600" u="sng" dirty="0"/>
              <a:t>sparer</a:t>
            </a:r>
            <a:r>
              <a:rPr lang="nb-NO" sz="1600" dirty="0"/>
              <a:t> penger, det fører også til at organisasjonen kan </a:t>
            </a:r>
            <a:r>
              <a:rPr lang="nb-NO" sz="1600" u="sng" dirty="0"/>
              <a:t>tjene</a:t>
            </a:r>
            <a:r>
              <a:rPr lang="nb-NO" sz="1600" dirty="0"/>
              <a:t> penger</a:t>
            </a:r>
            <a:r>
              <a:rPr lang="nb-NO" sz="1600" dirty="0" smtClean="0"/>
              <a:t>.</a:t>
            </a:r>
            <a:r>
              <a:rPr lang="nb-NO" sz="1600" dirty="0"/>
              <a:t> </a:t>
            </a:r>
            <a:endParaRPr lang="nb-NO" sz="1600" dirty="0" smtClean="0"/>
          </a:p>
          <a:p>
            <a:r>
              <a:rPr lang="nb-NO" sz="1600" dirty="0" smtClean="0"/>
              <a:t>Dersom </a:t>
            </a:r>
            <a:r>
              <a:rPr lang="nb-NO" sz="1600" dirty="0"/>
              <a:t>de økonomiske gevinstene ikke er overbevisende, så kan det hjelpe på å </a:t>
            </a:r>
            <a:r>
              <a:rPr lang="nb-NO" sz="1600" dirty="0" smtClean="0"/>
              <a:t>gjenta </a:t>
            </a:r>
            <a:r>
              <a:rPr lang="nb-NO" sz="1600" dirty="0"/>
              <a:t>at dugnader er noe som ofte fører til et bedre samhold blant medlemmene i en </a:t>
            </a:r>
            <a:r>
              <a:rPr lang="nb-NO" sz="1600" dirty="0" smtClean="0"/>
              <a:t>organisasjon.</a:t>
            </a:r>
          </a:p>
          <a:p>
            <a:r>
              <a:rPr lang="nb-NO" sz="1600" dirty="0" smtClean="0"/>
              <a:t>Oppsummert: Gjennom </a:t>
            </a:r>
            <a:r>
              <a:rPr lang="nb-NO" sz="1600" dirty="0"/>
              <a:t>frivillig arbeid samler vi inn penger, vi tar vare på klubben og organisasjonen, og vi tar vare på hverandre</a:t>
            </a:r>
            <a:r>
              <a:rPr lang="nb-NO" sz="1600" dirty="0" smtClean="0"/>
              <a:t>. </a:t>
            </a:r>
            <a:r>
              <a:rPr lang="nb-NO" sz="1600" b="1" dirty="0" smtClean="0"/>
              <a:t>For barna!</a:t>
            </a:r>
            <a:endParaRPr lang="nb-NO" sz="1600" dirty="0"/>
          </a:p>
          <a:p>
            <a:endParaRPr lang="nb-NO" sz="1600" dirty="0"/>
          </a:p>
          <a:p>
            <a:endParaRPr lang="nb-NO" sz="1600" dirty="0" smtClean="0"/>
          </a:p>
        </p:txBody>
      </p:sp>
      <p:pic>
        <p:nvPicPr>
          <p:cNvPr id="4"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76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54088"/>
            <a:ext cx="7772400" cy="778098"/>
          </a:xfrm>
        </p:spPr>
        <p:txBody>
          <a:bodyPr/>
          <a:lstStyle/>
          <a:p>
            <a:r>
              <a:rPr lang="nb-NO" dirty="0" smtClean="0"/>
              <a:t>NIF lovverk og veiledning</a:t>
            </a:r>
            <a:endParaRPr lang="nb-NO" dirty="0"/>
          </a:p>
        </p:txBody>
      </p:sp>
      <p:sp>
        <p:nvSpPr>
          <p:cNvPr id="4" name="Plassholder for innhold 2"/>
          <p:cNvSpPr>
            <a:spLocks noGrp="1"/>
          </p:cNvSpPr>
          <p:nvPr>
            <p:ph sz="quarter" idx="1"/>
          </p:nvPr>
        </p:nvSpPr>
        <p:spPr>
          <a:xfrm>
            <a:off x="683568" y="1196752"/>
            <a:ext cx="8003232" cy="5544616"/>
          </a:xfrm>
        </p:spPr>
        <p:txBody>
          <a:bodyPr>
            <a:noAutofit/>
          </a:bodyPr>
          <a:lstStyle/>
          <a:p>
            <a:r>
              <a:rPr lang="nb-NO" sz="1800" dirty="0"/>
              <a:t>Norges idrettsforbund er en organisasjon </a:t>
            </a:r>
            <a:r>
              <a:rPr lang="nb-NO" sz="1800" dirty="0" smtClean="0"/>
              <a:t>som </a:t>
            </a:r>
            <a:r>
              <a:rPr lang="nb-NO" sz="1800" dirty="0"/>
              <a:t>er tuftet på frivillig innsats</a:t>
            </a:r>
            <a:r>
              <a:rPr lang="nb-NO" sz="1800" dirty="0" smtClean="0"/>
              <a:t>.</a:t>
            </a:r>
          </a:p>
          <a:p>
            <a:r>
              <a:rPr lang="nb-NO" sz="1800" dirty="0"/>
              <a:t>I</a:t>
            </a:r>
            <a:r>
              <a:rPr lang="nb-NO" sz="1800" dirty="0" smtClean="0"/>
              <a:t>drettslaget beslutter </a:t>
            </a:r>
            <a:r>
              <a:rPr lang="nb-NO" sz="1800" dirty="0"/>
              <a:t>hvilket arbeid som skal utføres på dugnad.</a:t>
            </a:r>
            <a:endParaRPr lang="nb-NO" sz="1800" dirty="0" smtClean="0"/>
          </a:p>
          <a:p>
            <a:r>
              <a:rPr lang="nb-NO" sz="1800" dirty="0"/>
              <a:t>Dugnad er frivillig og skal stå i forhold til hva medlemmene kan bidra </a:t>
            </a:r>
            <a:r>
              <a:rPr lang="nb-NO" sz="1800" dirty="0" smtClean="0"/>
              <a:t>med, men dugnadene </a:t>
            </a:r>
            <a:r>
              <a:rPr lang="nb-NO" sz="1800" dirty="0"/>
              <a:t>er nødvendige for </a:t>
            </a:r>
            <a:r>
              <a:rPr lang="nb-NO" sz="1800" dirty="0" smtClean="0"/>
              <a:t>å tilby </a:t>
            </a:r>
            <a:r>
              <a:rPr lang="nb-NO" sz="1800" dirty="0"/>
              <a:t>ett godt aktivitetstilbud.  </a:t>
            </a:r>
          </a:p>
          <a:p>
            <a:r>
              <a:rPr lang="nb-NO" sz="1800" dirty="0" smtClean="0"/>
              <a:t>Idrettslaget </a:t>
            </a:r>
            <a:r>
              <a:rPr lang="nb-NO" sz="1800" dirty="0"/>
              <a:t>kan ikke ilegge bøter </a:t>
            </a:r>
            <a:r>
              <a:rPr lang="nb-NO" sz="1800" dirty="0" smtClean="0"/>
              <a:t>ved uteblivelse fra </a:t>
            </a:r>
            <a:r>
              <a:rPr lang="nb-NO" sz="1800" dirty="0"/>
              <a:t>dugnad. </a:t>
            </a:r>
            <a:endParaRPr lang="nb-NO" sz="1800" dirty="0" smtClean="0"/>
          </a:p>
          <a:p>
            <a:r>
              <a:rPr lang="nb-NO" sz="1800" dirty="0" smtClean="0"/>
              <a:t>Barn </a:t>
            </a:r>
            <a:r>
              <a:rPr lang="nb-NO" sz="1800" dirty="0"/>
              <a:t>under 15 år kan ikke selge til inntekt lag/organisasjon alene. F</a:t>
            </a:r>
            <a:r>
              <a:rPr lang="nb-NO" sz="1800" dirty="0" smtClean="0"/>
              <a:t>orskrift lov </a:t>
            </a:r>
            <a:r>
              <a:rPr lang="nb-NO" sz="1800" dirty="0"/>
              <a:t>om lotterier § 6 nr.7</a:t>
            </a:r>
            <a:r>
              <a:rPr lang="nb-NO" sz="1800" dirty="0" smtClean="0"/>
              <a:t>.</a:t>
            </a:r>
            <a:endParaRPr lang="nb-NO" sz="1800" dirty="0"/>
          </a:p>
          <a:p>
            <a:r>
              <a:rPr lang="nb-NO" sz="1800" dirty="0" smtClean="0"/>
              <a:t>Inntektsdugnad er </a:t>
            </a:r>
            <a:r>
              <a:rPr lang="nb-NO" sz="1800" dirty="0"/>
              <a:t>en </a:t>
            </a:r>
            <a:r>
              <a:rPr lang="nb-NO" sz="1800" dirty="0" smtClean="0"/>
              <a:t>god og viktig </a:t>
            </a:r>
            <a:r>
              <a:rPr lang="nb-NO" sz="1800" dirty="0"/>
              <a:t>inntekt for </a:t>
            </a:r>
            <a:r>
              <a:rPr lang="nb-NO" sz="1800" dirty="0" smtClean="0"/>
              <a:t>klubben og </a:t>
            </a:r>
            <a:r>
              <a:rPr lang="nb-NO" sz="1800" dirty="0"/>
              <a:t>lagenes </a:t>
            </a:r>
            <a:r>
              <a:rPr lang="nb-NO" sz="1800" dirty="0" smtClean="0"/>
              <a:t>kasser. </a:t>
            </a:r>
          </a:p>
          <a:p>
            <a:pPr marL="0" indent="0">
              <a:buNone/>
            </a:pPr>
            <a:r>
              <a:rPr lang="nb-NO" sz="1400" dirty="0" smtClean="0"/>
              <a:t>-Idrettslaget (og interne grupper/lag) kan beslutte at de som er med på å selge kan slippe å betale hele eller deler av sin del av de totale utgiftene som salget er ment å dekke. Det enkelte medlem velger da om det vil delta i salget, eller betale for sin andel av kostnadene.</a:t>
            </a:r>
            <a:endParaRPr lang="nb-NO" sz="1800" dirty="0" smtClean="0"/>
          </a:p>
          <a:p>
            <a:r>
              <a:rPr lang="nb-NO" sz="1800" dirty="0" smtClean="0"/>
              <a:t>De </a:t>
            </a:r>
            <a:r>
              <a:rPr lang="nb-NO" sz="1800" dirty="0"/>
              <a:t>fleste idrettslag arrangerer dugnader som sparer idrettslaget for utgifter som ellers måtte bli dekket av medlemmene. </a:t>
            </a:r>
            <a:r>
              <a:rPr lang="nb-NO" sz="1800" dirty="0" smtClean="0"/>
              <a:t>Dugnad bør derfor </a:t>
            </a:r>
            <a:r>
              <a:rPr lang="nb-NO" sz="1800" dirty="0"/>
              <a:t>imøtekommes som sosialt, gøy og frivillig, samt bidra til å styrke fellesskapet i idrettslaget. </a:t>
            </a:r>
          </a:p>
          <a:p>
            <a:r>
              <a:rPr lang="nb-NO" sz="1800" dirty="0" smtClean="0"/>
              <a:t>Dersom </a:t>
            </a:r>
            <a:r>
              <a:rPr lang="nb-NO" sz="1800" dirty="0"/>
              <a:t>ingen ønsker å delta </a:t>
            </a:r>
            <a:r>
              <a:rPr lang="nb-NO" sz="1800" dirty="0" smtClean="0"/>
              <a:t>på </a:t>
            </a:r>
            <a:r>
              <a:rPr lang="nb-NO" sz="1800" dirty="0"/>
              <a:t>oppsatte dugnader er alternativet at dugnadene blir satt bort mot </a:t>
            </a:r>
            <a:r>
              <a:rPr lang="nb-NO" sz="1800" dirty="0" smtClean="0"/>
              <a:t>betaling. Dette </a:t>
            </a:r>
            <a:r>
              <a:rPr lang="nb-NO" sz="1800" dirty="0"/>
              <a:t>kan koste </a:t>
            </a:r>
            <a:r>
              <a:rPr lang="nb-NO" sz="1800" dirty="0" smtClean="0"/>
              <a:t>hvert medlem (utøver NIL) minimum 4-8000kr pluss, ekstra pr år.</a:t>
            </a:r>
            <a:r>
              <a:rPr lang="nb-NO" sz="1800" dirty="0"/>
              <a:t> </a:t>
            </a:r>
            <a:endParaRPr lang="nb-NO" sz="1800" dirty="0" smtClean="0"/>
          </a:p>
          <a:p>
            <a:pPr marL="0" indent="0">
              <a:buNone/>
            </a:pPr>
            <a:r>
              <a:rPr lang="nb-NO" sz="1800" dirty="0"/>
              <a:t/>
            </a:r>
            <a:br>
              <a:rPr lang="nb-NO" sz="1800" dirty="0"/>
            </a:br>
            <a:endParaRPr lang="nb-NO" sz="1800" dirty="0"/>
          </a:p>
        </p:txBody>
      </p:sp>
      <p:pic>
        <p:nvPicPr>
          <p:cNvPr id="1026" name="Picture 2" descr="Ingen idrettsregistrering i januar - Norges Svømmeforbun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124067"/>
            <a:ext cx="2079923" cy="12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3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764704"/>
            <a:ext cx="7772400" cy="1143000"/>
          </a:xfrm>
        </p:spPr>
        <p:txBody>
          <a:bodyPr>
            <a:normAutofit fontScale="90000"/>
          </a:bodyPr>
          <a:lstStyle/>
          <a:p>
            <a:r>
              <a:rPr lang="nb-NO" dirty="0" smtClean="0"/>
              <a:t>LAGLISTER</a:t>
            </a:r>
            <a:br>
              <a:rPr lang="nb-NO" dirty="0" smtClean="0"/>
            </a:br>
            <a:r>
              <a:rPr lang="nb-NO" sz="3600" dirty="0" smtClean="0"/>
              <a:t>Dugnader blir ofte fordelt </a:t>
            </a:r>
            <a:br>
              <a:rPr lang="nb-NO" sz="3600" dirty="0" smtClean="0"/>
            </a:br>
            <a:r>
              <a:rPr lang="nb-NO" sz="3600" dirty="0" smtClean="0"/>
              <a:t>etter antall utøvere i Spoortz. </a:t>
            </a:r>
            <a:endParaRPr lang="nb-NO" dirty="0"/>
          </a:p>
        </p:txBody>
      </p:sp>
      <p:pic>
        <p:nvPicPr>
          <p:cNvPr id="7" name="Picture 2">
            <a:extLst>
              <a:ext uri="{FF2B5EF4-FFF2-40B4-BE49-F238E27FC236}">
                <a16:creationId xmlns:a16="http://schemas.microsoft.com/office/drawing/2014/main" xmlns="" id="{A88EA49C-C4D0-4EE1-B712-83B442565A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innhold 2"/>
          <p:cNvSpPr>
            <a:spLocks noGrp="1"/>
          </p:cNvSpPr>
          <p:nvPr>
            <p:ph sz="quarter" idx="1"/>
          </p:nvPr>
        </p:nvSpPr>
        <p:spPr>
          <a:xfrm>
            <a:off x="611560" y="1988840"/>
            <a:ext cx="8303791" cy="5040560"/>
          </a:xfrm>
        </p:spPr>
        <p:txBody>
          <a:bodyPr>
            <a:normAutofit fontScale="85000" lnSpcReduction="20000"/>
          </a:bodyPr>
          <a:lstStyle/>
          <a:p>
            <a:r>
              <a:rPr lang="nb-NO" sz="2000" dirty="0"/>
              <a:t>Spoortz – klubben baserer seg på oppdaterte lister i Spoortz for fakturering og lisenser etc.</a:t>
            </a:r>
          </a:p>
          <a:p>
            <a:pPr lvl="1"/>
            <a:r>
              <a:rPr lang="nb-NO" sz="1800" dirty="0">
                <a:hlinkClick r:id="rId4"/>
              </a:rPr>
              <a:t>https://nittedal-il.spoortz.no/portal/arego/club/874</a:t>
            </a:r>
            <a:endParaRPr lang="nb-NO" sz="1800" dirty="0"/>
          </a:p>
          <a:p>
            <a:pPr lvl="1"/>
            <a:r>
              <a:rPr lang="nb-NO" sz="1800" dirty="0"/>
              <a:t>Lagleder må logge inn via </a:t>
            </a:r>
            <a:r>
              <a:rPr lang="nb-NO" sz="1800" u="sng" dirty="0"/>
              <a:t>nettsiden</a:t>
            </a:r>
            <a:r>
              <a:rPr lang="nb-NO" sz="1800" dirty="0"/>
              <a:t> og sjekke at listene stemmer. Ta bort/legg til spillere.</a:t>
            </a:r>
          </a:p>
          <a:p>
            <a:pPr marL="320040" lvl="1" indent="0">
              <a:buNone/>
            </a:pPr>
            <a:r>
              <a:rPr lang="nb-NO" sz="1800" dirty="0"/>
              <a:t>      (Tilgang gis via administrasjonen i Nittedal </a:t>
            </a:r>
            <a:r>
              <a:rPr lang="nb-NO" sz="1800" dirty="0" smtClean="0"/>
              <a:t>IL/sekretær NIL Fotball)</a:t>
            </a:r>
          </a:p>
          <a:p>
            <a:pPr lvl="1"/>
            <a:r>
              <a:rPr lang="nb-NO" sz="1800" dirty="0" smtClean="0"/>
              <a:t>Viser til veiledning lagt ut på trener-/lagledersiden. Alle spørsmål rettes til </a:t>
            </a:r>
            <a:r>
              <a:rPr lang="nb-NO" sz="1800" dirty="0" smtClean="0"/>
              <a:t>sekretær i gruppen.</a:t>
            </a:r>
            <a:endParaRPr lang="nb-NO" sz="1800" dirty="0"/>
          </a:p>
          <a:p>
            <a:pPr marL="320040" lvl="1" indent="0">
              <a:buNone/>
            </a:pPr>
            <a:endParaRPr lang="nb-NO" sz="1800" dirty="0"/>
          </a:p>
          <a:p>
            <a:r>
              <a:rPr lang="nb-NO" sz="2000" dirty="0"/>
              <a:t>Spond</a:t>
            </a:r>
          </a:p>
          <a:p>
            <a:pPr lvl="1"/>
            <a:r>
              <a:rPr lang="nb-NO" sz="1800" dirty="0"/>
              <a:t>Planlegging/påmelding til treninger, kamper og cuper</a:t>
            </a:r>
          </a:p>
          <a:p>
            <a:pPr lvl="1"/>
            <a:r>
              <a:rPr lang="nb-NO" sz="1800" dirty="0"/>
              <a:t>Pass på at alle på laget ligger inne med riktig telefonnummer og mailadresse til minst en av de foresatte.</a:t>
            </a:r>
          </a:p>
          <a:p>
            <a:pPr marL="320040" lvl="1" indent="0">
              <a:buNone/>
            </a:pPr>
            <a:endParaRPr lang="nb-NO" sz="2000" dirty="0"/>
          </a:p>
          <a:p>
            <a:r>
              <a:rPr lang="nb-NO" sz="2000" dirty="0"/>
              <a:t>Nye spillere/medlemmer i NIL:</a:t>
            </a:r>
          </a:p>
          <a:p>
            <a:pPr lvl="1"/>
            <a:r>
              <a:rPr lang="nb-NO" sz="1800" dirty="0"/>
              <a:t>Hvis ikke medlem i NIL: Foresatte melder inn spiller via denne linken: </a:t>
            </a:r>
            <a:r>
              <a:rPr lang="nb-NO" sz="1800" dirty="0">
                <a:hlinkClick r:id="rId5"/>
              </a:rPr>
              <a:t>https://web.spoortz.no/portal/arego/club/874/org-sign-up/630</a:t>
            </a:r>
            <a:endParaRPr lang="nb-NO" sz="1800" dirty="0"/>
          </a:p>
          <a:p>
            <a:pPr lvl="1"/>
            <a:r>
              <a:rPr lang="nb-NO" sz="1800" dirty="0"/>
              <a:t>Foresatte må laste ned Spoortz appen og registrere en bruker på barnet og en på en foresatt</a:t>
            </a:r>
          </a:p>
          <a:p>
            <a:pPr lvl="1"/>
            <a:r>
              <a:rPr lang="nb-NO" sz="1800" dirty="0"/>
              <a:t>Foresatte må laste ned Spond appen. Lagleder registrerer spilleren og minimum en av de foresatte, de mottar en invitasjon som må godkjennes.</a:t>
            </a:r>
          </a:p>
          <a:p>
            <a:pPr lvl="1"/>
            <a:r>
              <a:rPr lang="nb-NO" sz="1800" dirty="0"/>
              <a:t>Legg </a:t>
            </a:r>
            <a:r>
              <a:rPr lang="nb-NO" sz="1800" dirty="0" smtClean="0"/>
              <a:t>til </a:t>
            </a:r>
            <a:r>
              <a:rPr lang="nb-NO" sz="1800" dirty="0"/>
              <a:t>i FB </a:t>
            </a:r>
            <a:r>
              <a:rPr lang="nb-NO" sz="1800" dirty="0" smtClean="0"/>
              <a:t>gruppen (dersom man har dette).</a:t>
            </a:r>
            <a:endParaRPr lang="nb-NO" sz="1800" dirty="0"/>
          </a:p>
        </p:txBody>
      </p:sp>
    </p:spTree>
    <p:extLst>
      <p:ext uri="{BB962C8B-B14F-4D97-AF65-F5344CB8AC3E}">
        <p14:creationId xmlns:p14="http://schemas.microsoft.com/office/powerpoint/2010/main" val="1188522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ANNET</a:t>
            </a:r>
          </a:p>
        </p:txBody>
      </p:sp>
      <p:sp>
        <p:nvSpPr>
          <p:cNvPr id="3" name="Plassholder for innhold 2"/>
          <p:cNvSpPr>
            <a:spLocks noGrp="1"/>
          </p:cNvSpPr>
          <p:nvPr>
            <p:ph sz="quarter" idx="1"/>
          </p:nvPr>
        </p:nvSpPr>
        <p:spPr>
          <a:xfrm>
            <a:off x="914400" y="1628800"/>
            <a:ext cx="7772400" cy="4861520"/>
          </a:xfrm>
        </p:spPr>
        <p:txBody>
          <a:bodyPr>
            <a:normAutofit/>
          </a:bodyPr>
          <a:lstStyle/>
          <a:p>
            <a:r>
              <a:rPr lang="nb-NO" dirty="0" smtClean="0"/>
              <a:t>Trenere </a:t>
            </a:r>
            <a:r>
              <a:rPr lang="nb-NO" dirty="0"/>
              <a:t>og </a:t>
            </a:r>
            <a:r>
              <a:rPr lang="nb-NO" dirty="0" smtClean="0"/>
              <a:t>lagledere MÅ være </a:t>
            </a:r>
            <a:r>
              <a:rPr lang="nb-NO" dirty="0"/>
              <a:t>medlem i </a:t>
            </a:r>
            <a:r>
              <a:rPr lang="nb-NO" dirty="0" smtClean="0"/>
              <a:t>NIL.</a:t>
            </a:r>
            <a:endParaRPr lang="nb-NO" dirty="0"/>
          </a:p>
          <a:p>
            <a:r>
              <a:rPr lang="nb-NO" dirty="0"/>
              <a:t>Trenere og lagledere MÅ innhente </a:t>
            </a:r>
            <a:r>
              <a:rPr lang="nb-NO" dirty="0" smtClean="0"/>
              <a:t>politiattest.</a:t>
            </a:r>
          </a:p>
          <a:p>
            <a:r>
              <a:rPr lang="nb-NO" dirty="0" smtClean="0"/>
              <a:t>Dugnadsansvarlige må gjerne få tildelt rolle og tilganger i Spoortz om behov og ønske. Denne må </a:t>
            </a:r>
            <a:r>
              <a:rPr lang="nb-NO" dirty="0" smtClean="0"/>
              <a:t>da melde seg inn i NIL, samt </a:t>
            </a:r>
            <a:r>
              <a:rPr lang="nb-NO" dirty="0" smtClean="0"/>
              <a:t>levere politiattest</a:t>
            </a:r>
            <a:r>
              <a:rPr lang="nb-NO" dirty="0" smtClean="0"/>
              <a:t>.</a:t>
            </a:r>
          </a:p>
          <a:p>
            <a:pPr marL="0" indent="0">
              <a:buNone/>
            </a:pPr>
            <a:r>
              <a:rPr lang="nb-NO" dirty="0" smtClean="0"/>
              <a:t> -</a:t>
            </a:r>
            <a:r>
              <a:rPr lang="nb-NO" sz="2000" dirty="0" smtClean="0"/>
              <a:t>Forespørsel sendes sekretær NIL-Fotball: Lynn Marie Bøe Hagen</a:t>
            </a:r>
            <a:endParaRPr lang="nb-NO" sz="2000" dirty="0" smtClean="0"/>
          </a:p>
        </p:txBody>
      </p:sp>
      <p:sp>
        <p:nvSpPr>
          <p:cNvPr id="4" name="Rektangel 3"/>
          <p:cNvSpPr/>
          <p:nvPr/>
        </p:nvSpPr>
        <p:spPr>
          <a:xfrm>
            <a:off x="4447607" y="3244334"/>
            <a:ext cx="248786" cy="369332"/>
          </a:xfrm>
          <a:prstGeom prst="rect">
            <a:avLst/>
          </a:prstGeom>
        </p:spPr>
        <p:txBody>
          <a:bodyPr wrap="none">
            <a:spAutoFit/>
          </a:bodyPr>
          <a:lstStyle/>
          <a:p>
            <a:r>
              <a:rPr lang="nb-NO" dirty="0"/>
              <a:t> </a:t>
            </a:r>
          </a:p>
        </p:txBody>
      </p:sp>
      <p:sp>
        <p:nvSpPr>
          <p:cNvPr id="5" name="Rektangel 4"/>
          <p:cNvSpPr/>
          <p:nvPr/>
        </p:nvSpPr>
        <p:spPr>
          <a:xfrm>
            <a:off x="4447607" y="3244334"/>
            <a:ext cx="248786" cy="369332"/>
          </a:xfrm>
          <a:prstGeom prst="rect">
            <a:avLst/>
          </a:prstGeom>
        </p:spPr>
        <p:txBody>
          <a:bodyPr wrap="none">
            <a:spAutoFit/>
          </a:bodyPr>
          <a:lstStyle/>
          <a:p>
            <a:r>
              <a:rPr lang="nb-NO" dirty="0"/>
              <a:t> </a:t>
            </a:r>
          </a:p>
        </p:txBody>
      </p:sp>
      <p:pic>
        <p:nvPicPr>
          <p:cNvPr id="6"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483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404664"/>
            <a:ext cx="7772400" cy="1143000"/>
          </a:xfrm>
        </p:spPr>
        <p:txBody>
          <a:bodyPr>
            <a:normAutofit fontScale="90000"/>
          </a:bodyPr>
          <a:lstStyle/>
          <a:p>
            <a:r>
              <a:rPr lang="nb-NO" dirty="0" smtClean="0"/>
              <a:t>Litt realitetsinformasjon </a:t>
            </a:r>
            <a:br>
              <a:rPr lang="nb-NO" dirty="0" smtClean="0"/>
            </a:br>
            <a:r>
              <a:rPr lang="nb-NO" dirty="0" smtClean="0"/>
              <a:t>-til stille ettertanke</a:t>
            </a:r>
            <a:endParaRPr lang="nb-NO" dirty="0"/>
          </a:p>
        </p:txBody>
      </p:sp>
      <p:sp>
        <p:nvSpPr>
          <p:cNvPr id="3" name="Plassholder for innhold 2"/>
          <p:cNvSpPr>
            <a:spLocks noGrp="1"/>
          </p:cNvSpPr>
          <p:nvPr>
            <p:ph sz="quarter" idx="1"/>
          </p:nvPr>
        </p:nvSpPr>
        <p:spPr>
          <a:xfrm>
            <a:off x="539552" y="1763688"/>
            <a:ext cx="8151021" cy="5084210"/>
          </a:xfrm>
        </p:spPr>
        <p:txBody>
          <a:bodyPr>
            <a:noAutofit/>
          </a:bodyPr>
          <a:lstStyle/>
          <a:p>
            <a:r>
              <a:rPr lang="nb-NO" sz="1800" dirty="0" smtClean="0"/>
              <a:t>Ca 200 personer med roller i NIL-Fotball, som yter ekstra for alle barna og </a:t>
            </a:r>
            <a:r>
              <a:rPr lang="nb-NO" sz="1800" dirty="0" smtClean="0"/>
              <a:t>ungdommen. 8 stk i styret for å til enhver tid yte service til disse. </a:t>
            </a:r>
            <a:endParaRPr lang="nb-NO" sz="1800" dirty="0" smtClean="0"/>
          </a:p>
          <a:p>
            <a:r>
              <a:rPr lang="nb-NO" sz="1800" dirty="0" smtClean="0"/>
              <a:t>Utstyr og varer </a:t>
            </a:r>
            <a:r>
              <a:rPr lang="nb-NO" sz="1800" dirty="0"/>
              <a:t>kommer ikke dalende </a:t>
            </a:r>
            <a:r>
              <a:rPr lang="nb-NO" sz="1800" dirty="0" smtClean="0"/>
              <a:t>av </a:t>
            </a:r>
            <a:r>
              <a:rPr lang="nb-NO" sz="1800" dirty="0"/>
              <a:t>seg selv. </a:t>
            </a:r>
            <a:endParaRPr lang="nb-NO" sz="1800" dirty="0" smtClean="0"/>
          </a:p>
          <a:p>
            <a:r>
              <a:rPr lang="nb-NO" sz="1800" dirty="0" smtClean="0"/>
              <a:t>Anlegget </a:t>
            </a:r>
            <a:r>
              <a:rPr lang="nb-NO" sz="1800" dirty="0"/>
              <a:t>blir </a:t>
            </a:r>
            <a:r>
              <a:rPr lang="nb-NO" sz="1800" dirty="0" smtClean="0"/>
              <a:t>ikke vedlikeholdt, eller </a:t>
            </a:r>
            <a:r>
              <a:rPr lang="nb-NO" sz="1800" dirty="0"/>
              <a:t>ryddet for </a:t>
            </a:r>
            <a:r>
              <a:rPr lang="nb-NO" sz="1800" dirty="0" smtClean="0"/>
              <a:t>søppel/gjenglemt av </a:t>
            </a:r>
            <a:r>
              <a:rPr lang="nb-NO" sz="1800" dirty="0"/>
              <a:t>seg selv. </a:t>
            </a:r>
            <a:endParaRPr lang="nb-NO" sz="1800" dirty="0" smtClean="0"/>
          </a:p>
          <a:p>
            <a:r>
              <a:rPr lang="nb-NO" sz="1800" dirty="0" smtClean="0"/>
              <a:t>Vi </a:t>
            </a:r>
            <a:r>
              <a:rPr lang="nb-NO" sz="1800" dirty="0"/>
              <a:t>graver ikke opp ekstra inntekter under </a:t>
            </a:r>
            <a:r>
              <a:rPr lang="nb-NO" sz="1800" dirty="0" smtClean="0"/>
              <a:t>gresset, </a:t>
            </a:r>
            <a:r>
              <a:rPr lang="nb-NO" sz="1800" dirty="0"/>
              <a:t>for å holde avgiftene nede. </a:t>
            </a:r>
            <a:endParaRPr lang="nb-NO" sz="1800" dirty="0" smtClean="0"/>
          </a:p>
          <a:p>
            <a:r>
              <a:rPr lang="nb-NO" sz="1800" dirty="0" smtClean="0"/>
              <a:t>Rekrutteringen og fordelingen </a:t>
            </a:r>
            <a:r>
              <a:rPr lang="nb-NO" sz="1800" dirty="0"/>
              <a:t>av opp mot 200 «dugnadere» </a:t>
            </a:r>
            <a:r>
              <a:rPr lang="nb-NO" sz="1800" dirty="0" smtClean="0"/>
              <a:t>for </a:t>
            </a:r>
            <a:r>
              <a:rPr lang="nb-NO" sz="1800" dirty="0"/>
              <a:t>gjennomføring av Nittedal sitt største arrangement 3v3, ligger ikke ferdig hvert år. </a:t>
            </a:r>
            <a:endParaRPr lang="nb-NO" sz="1800" dirty="0" smtClean="0"/>
          </a:p>
          <a:p>
            <a:r>
              <a:rPr lang="nb-NO" sz="1800" dirty="0" smtClean="0"/>
              <a:t>TINE-fotballskole krever ferieuttak av alle som bidrar for å kunne arrangere. </a:t>
            </a:r>
          </a:p>
          <a:p>
            <a:r>
              <a:rPr lang="nb-NO" sz="1800" dirty="0">
                <a:ea typeface="Calibri" panose="020F0502020204030204" pitchFamily="34" charset="0"/>
                <a:cs typeface="Times New Roman" panose="02020603050405020304" pitchFamily="18" charset="0"/>
              </a:rPr>
              <a:t>For de fleste er ikke dugnader det mest spennende i livet, men </a:t>
            </a:r>
            <a:r>
              <a:rPr lang="nb-NO" sz="1800" dirty="0">
                <a:ea typeface="Calibri" panose="020F0502020204030204" pitchFamily="34" charset="0"/>
              </a:rPr>
              <a:t>d</a:t>
            </a:r>
            <a:r>
              <a:rPr lang="nb-NO" sz="1800" dirty="0">
                <a:ea typeface="Times New Roman" panose="02020603050405020304" pitchFamily="18" charset="0"/>
              </a:rPr>
              <a:t>et å kunne drive med felles idrett er en gode hvor vi alle må gi litt tilbake for å kunne nyte.</a:t>
            </a:r>
            <a:r>
              <a:rPr lang="nb-NO" sz="1800" dirty="0"/>
              <a:t> </a:t>
            </a:r>
            <a:r>
              <a:rPr lang="nb-NO" sz="1800" dirty="0" smtClean="0"/>
              <a:t>(ref. NIF</a:t>
            </a:r>
            <a:r>
              <a:rPr lang="nb-NO" sz="1800" dirty="0" smtClean="0"/>
              <a:t>)</a:t>
            </a:r>
          </a:p>
          <a:p>
            <a:pPr marL="0" indent="0">
              <a:buNone/>
            </a:pPr>
            <a:endParaRPr lang="nb-NO" sz="1800" dirty="0" smtClean="0"/>
          </a:p>
          <a:p>
            <a:r>
              <a:rPr lang="nb-NO" sz="1800" b="1" dirty="0" smtClean="0"/>
              <a:t>NIL-Fotball er et </a:t>
            </a:r>
            <a:r>
              <a:rPr lang="nb-NO" sz="1800" b="1" dirty="0"/>
              <a:t>samfunn hvor alle </a:t>
            </a:r>
            <a:r>
              <a:rPr lang="nb-NO" sz="1800" b="1" dirty="0" smtClean="0"/>
              <a:t>kan </a:t>
            </a:r>
            <a:r>
              <a:rPr lang="nb-NO" sz="1800" b="1" dirty="0"/>
              <a:t>bidra. </a:t>
            </a:r>
          </a:p>
          <a:p>
            <a:endParaRPr lang="nb-NO" sz="1800" dirty="0"/>
          </a:p>
        </p:txBody>
      </p:sp>
      <p:pic>
        <p:nvPicPr>
          <p:cNvPr id="4"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25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84616"/>
            <a:ext cx="7772400" cy="1143000"/>
          </a:xfrm>
        </p:spPr>
        <p:txBody>
          <a:bodyPr>
            <a:normAutofit/>
          </a:bodyPr>
          <a:lstStyle/>
          <a:p>
            <a:r>
              <a:rPr lang="nb-NO" dirty="0" smtClean="0"/>
              <a:t>Dugnadsansvarlig </a:t>
            </a:r>
            <a:r>
              <a:rPr lang="nb-NO" dirty="0"/>
              <a:t>er:</a:t>
            </a:r>
          </a:p>
        </p:txBody>
      </p:sp>
      <p:pic>
        <p:nvPicPr>
          <p:cNvPr id="6" name="Picture 2">
            <a:extLst>
              <a:ext uri="{FF2B5EF4-FFF2-40B4-BE49-F238E27FC236}">
                <a16:creationId xmlns:a16="http://schemas.microsoft.com/office/drawing/2014/main" xmlns="" id="{EC59251A-1684-4BE9-8CD7-5FF4A3EF1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innhold 2"/>
          <p:cNvSpPr>
            <a:spLocks noGrp="1"/>
          </p:cNvSpPr>
          <p:nvPr>
            <p:ph sz="quarter" idx="1"/>
          </p:nvPr>
        </p:nvSpPr>
        <p:spPr>
          <a:xfrm>
            <a:off x="395536" y="1714798"/>
            <a:ext cx="8420472" cy="5175060"/>
          </a:xfrm>
        </p:spPr>
        <p:txBody>
          <a:bodyPr>
            <a:normAutofit fontScale="92500" lnSpcReduction="20000"/>
          </a:bodyPr>
          <a:lstStyle/>
          <a:p>
            <a:pPr lvl="0"/>
            <a:r>
              <a:rPr lang="nb-NO" dirty="0" smtClean="0"/>
              <a:t>Ansvarlig for å opprettholde god holdning til dugnader: </a:t>
            </a:r>
            <a:r>
              <a:rPr lang="nb-NO" b="1" dirty="0" smtClean="0"/>
              <a:t>For NIL-Fotball sine barn.</a:t>
            </a:r>
          </a:p>
          <a:p>
            <a:r>
              <a:rPr lang="nb-NO" dirty="0" smtClean="0"/>
              <a:t>Overordnet foreldre/foresatte vedrørende dugnader/frivillighet</a:t>
            </a:r>
            <a:r>
              <a:rPr lang="nb-NO" dirty="0"/>
              <a:t>, sosiale tiltak, </a:t>
            </a:r>
            <a:r>
              <a:rPr lang="nb-NO" dirty="0" smtClean="0"/>
              <a:t>kampverter.</a:t>
            </a:r>
          </a:p>
          <a:p>
            <a:pPr marL="0" indent="0">
              <a:buNone/>
            </a:pPr>
            <a:r>
              <a:rPr lang="nb-NO" sz="1700" dirty="0" smtClean="0"/>
              <a:t>     (</a:t>
            </a:r>
            <a:r>
              <a:rPr lang="nb-NO" sz="1600" dirty="0"/>
              <a:t>I samarbeid med lagleder, andre roller eget </a:t>
            </a:r>
            <a:r>
              <a:rPr lang="nb-NO" sz="1600" dirty="0" smtClean="0"/>
              <a:t>lag.)</a:t>
            </a:r>
          </a:p>
          <a:p>
            <a:r>
              <a:rPr lang="nb-NO" dirty="0" smtClean="0"/>
              <a:t>Ansvarlig </a:t>
            </a:r>
            <a:r>
              <a:rPr lang="nb-NO" dirty="0"/>
              <a:t>for </a:t>
            </a:r>
            <a:r>
              <a:rPr lang="nb-NO" dirty="0" smtClean="0"/>
              <a:t>oppfølging </a:t>
            </a:r>
            <a:r>
              <a:rPr lang="nb-NO" dirty="0"/>
              <a:t>av årshjulet </a:t>
            </a:r>
            <a:r>
              <a:rPr lang="nb-NO" dirty="0" smtClean="0"/>
              <a:t>dugnader. </a:t>
            </a:r>
          </a:p>
          <a:p>
            <a:r>
              <a:rPr lang="nb-NO" dirty="0" smtClean="0"/>
              <a:t>Ansvarlig for å bidra </a:t>
            </a:r>
            <a:r>
              <a:rPr lang="nb-NO" dirty="0"/>
              <a:t>til at arbeidet med laget er fornuftig </a:t>
            </a:r>
            <a:r>
              <a:rPr lang="nb-NO" dirty="0" smtClean="0"/>
              <a:t>organisert/fordelt.</a:t>
            </a:r>
            <a:r>
              <a:rPr lang="nb-NO" sz="1500" dirty="0" smtClean="0"/>
              <a:t> (Iht klubbhåndbok)</a:t>
            </a:r>
            <a:endParaRPr lang="nb-NO" dirty="0" smtClean="0"/>
          </a:p>
          <a:p>
            <a:r>
              <a:rPr lang="nb-NO" dirty="0"/>
              <a:t>Hovedansvarlig i samarbeid med </a:t>
            </a:r>
            <a:r>
              <a:rPr lang="nb-NO" dirty="0" smtClean="0"/>
              <a:t>lagleder vedrørende kartlegging </a:t>
            </a:r>
            <a:r>
              <a:rPr lang="nb-NO" dirty="0"/>
              <a:t>foreldre</a:t>
            </a:r>
            <a:r>
              <a:rPr lang="nb-NO" dirty="0" smtClean="0"/>
              <a:t>. </a:t>
            </a:r>
            <a:r>
              <a:rPr lang="nb-NO" sz="1700" dirty="0" smtClean="0"/>
              <a:t>(</a:t>
            </a:r>
            <a:r>
              <a:rPr lang="nb-NO" sz="1500" dirty="0" smtClean="0"/>
              <a:t>Språkutfordringer</a:t>
            </a:r>
            <a:r>
              <a:rPr lang="nb-NO" sz="1500" dirty="0"/>
              <a:t>, sykdom/handicap </a:t>
            </a:r>
            <a:r>
              <a:rPr lang="nb-NO" sz="1500" dirty="0" smtClean="0"/>
              <a:t>etc </a:t>
            </a:r>
            <a:r>
              <a:rPr lang="nb-NO" sz="1500" dirty="0"/>
              <a:t>som gjør frivillighet «vanskeligere</a:t>
            </a:r>
            <a:r>
              <a:rPr lang="nb-NO" sz="1500" dirty="0" smtClean="0"/>
              <a:t>». Mange forskjellige familier bak utøvere.</a:t>
            </a:r>
            <a:r>
              <a:rPr lang="nb-NO" sz="1700" dirty="0" smtClean="0"/>
              <a:t>)</a:t>
            </a:r>
            <a:endParaRPr lang="nb-NO" sz="1300" dirty="0" smtClean="0"/>
          </a:p>
          <a:p>
            <a:r>
              <a:rPr lang="nb-NO" dirty="0" smtClean="0"/>
              <a:t>Forpliktet </a:t>
            </a:r>
            <a:r>
              <a:rPr lang="nb-NO" dirty="0"/>
              <a:t>til å delta på </a:t>
            </a:r>
            <a:r>
              <a:rPr lang="nb-NO" dirty="0" smtClean="0"/>
              <a:t>foreldremøter. </a:t>
            </a:r>
            <a:r>
              <a:rPr lang="nb-NO" sz="1700" dirty="0" smtClean="0"/>
              <a:t>(</a:t>
            </a:r>
            <a:r>
              <a:rPr lang="nb-NO" sz="1500" dirty="0" smtClean="0"/>
              <a:t>Ikke </a:t>
            </a:r>
            <a:r>
              <a:rPr lang="nb-NO" sz="1500" dirty="0"/>
              <a:t>pålagt å presentere i møter, men informasjon skal være sendt lagleder for </a:t>
            </a:r>
            <a:r>
              <a:rPr lang="nb-NO" sz="1500" dirty="0" smtClean="0"/>
              <a:t>punkt/info </a:t>
            </a:r>
            <a:r>
              <a:rPr lang="nb-NO" sz="1500" dirty="0"/>
              <a:t>på agenda</a:t>
            </a:r>
            <a:r>
              <a:rPr lang="nb-NO" sz="1500" dirty="0" smtClean="0"/>
              <a:t>. Bistå ved spm fra foreldre</a:t>
            </a:r>
            <a:r>
              <a:rPr lang="nb-NO" sz="1700" dirty="0" smtClean="0"/>
              <a:t>)</a:t>
            </a:r>
            <a:endParaRPr lang="nb-NO" sz="1500" dirty="0"/>
          </a:p>
          <a:p>
            <a:pPr lvl="0"/>
            <a:r>
              <a:rPr lang="nb-NO" dirty="0"/>
              <a:t>F</a:t>
            </a:r>
            <a:r>
              <a:rPr lang="nb-NO" dirty="0" smtClean="0"/>
              <a:t>orpliktet til å kommunisere med lagleder og administrasjonsleder NIL-Fotball. </a:t>
            </a:r>
          </a:p>
        </p:txBody>
      </p:sp>
    </p:spTree>
    <p:extLst>
      <p:ext uri="{BB962C8B-B14F-4D97-AF65-F5344CB8AC3E}">
        <p14:creationId xmlns:p14="http://schemas.microsoft.com/office/powerpoint/2010/main" val="140339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188640"/>
            <a:ext cx="7772400" cy="1040358"/>
          </a:xfrm>
        </p:spPr>
        <p:txBody>
          <a:bodyPr>
            <a:normAutofit/>
          </a:bodyPr>
          <a:lstStyle/>
          <a:p>
            <a:r>
              <a:rPr lang="nb-NO" dirty="0" smtClean="0"/>
              <a:t>Dugnadsansvarlig </a:t>
            </a:r>
            <a:r>
              <a:rPr lang="nb-NO" dirty="0"/>
              <a:t>oppgaver:</a:t>
            </a:r>
          </a:p>
        </p:txBody>
      </p:sp>
      <p:pic>
        <p:nvPicPr>
          <p:cNvPr id="6" name="Picture 2">
            <a:extLst>
              <a:ext uri="{FF2B5EF4-FFF2-40B4-BE49-F238E27FC236}">
                <a16:creationId xmlns:a16="http://schemas.microsoft.com/office/drawing/2014/main" xmlns="" id="{EC59251A-1684-4BE9-8CD7-5FF4A3EF1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ssholder for innhold 2">
            <a:extLst>
              <a:ext uri="{FF2B5EF4-FFF2-40B4-BE49-F238E27FC236}">
                <a16:creationId xmlns:a16="http://schemas.microsoft.com/office/drawing/2014/main" xmlns="" id="{E5241A9C-0AEA-4DB0-9165-B68D525AF4DF}"/>
              </a:ext>
            </a:extLst>
          </p:cNvPr>
          <p:cNvSpPr>
            <a:spLocks noGrp="1"/>
          </p:cNvSpPr>
          <p:nvPr>
            <p:ph sz="quarter" idx="1"/>
          </p:nvPr>
        </p:nvSpPr>
        <p:spPr>
          <a:xfrm>
            <a:off x="342446" y="1412776"/>
            <a:ext cx="8310628" cy="5445224"/>
          </a:xfrm>
        </p:spPr>
        <p:txBody>
          <a:bodyPr>
            <a:noAutofit/>
          </a:bodyPr>
          <a:lstStyle/>
          <a:p>
            <a:pPr lvl="0"/>
            <a:r>
              <a:rPr lang="nb-NO" sz="2000" dirty="0" smtClean="0"/>
              <a:t>Svare på, samt </a:t>
            </a:r>
            <a:r>
              <a:rPr lang="nb-NO" sz="2000" dirty="0"/>
              <a:t>følge opp informasjon via Nittedal IL Fotball </a:t>
            </a:r>
            <a:r>
              <a:rPr lang="nb-NO" sz="2000" dirty="0" smtClean="0"/>
              <a:t>Dugnadskoordinatorer FB. </a:t>
            </a:r>
          </a:p>
          <a:p>
            <a:pPr lvl="0"/>
            <a:r>
              <a:rPr lang="nb-NO" sz="2000" dirty="0" smtClean="0"/>
              <a:t>Til enhver tid være oppdatert på deres eget ansvar ift dugnader.         -</a:t>
            </a:r>
            <a:r>
              <a:rPr lang="nb-NO" sz="1800" dirty="0" smtClean="0"/>
              <a:t>Ligger under filer på Fb siden</a:t>
            </a:r>
            <a:r>
              <a:rPr lang="nb-NO" sz="1800" dirty="0"/>
              <a:t>:</a:t>
            </a:r>
            <a:r>
              <a:rPr lang="nb-NO" sz="1800" dirty="0" smtClean="0"/>
              <a:t> «Dugnadsansvarlig for sitt lag»</a:t>
            </a:r>
          </a:p>
          <a:p>
            <a:pPr lvl="0"/>
            <a:r>
              <a:rPr lang="nb-NO" sz="2000" dirty="0" smtClean="0"/>
              <a:t>Informere tidlig, godt, </a:t>
            </a:r>
            <a:r>
              <a:rPr lang="nb-NO" sz="2000" dirty="0" smtClean="0"/>
              <a:t>repetere, </a:t>
            </a:r>
            <a:r>
              <a:rPr lang="nb-NO" sz="2000" dirty="0" smtClean="0"/>
              <a:t>samt </a:t>
            </a:r>
            <a:r>
              <a:rPr lang="nb-NO" sz="2000" b="1" u="sng" dirty="0" smtClean="0"/>
              <a:t>følge opp</a:t>
            </a:r>
            <a:r>
              <a:rPr lang="nb-NO" sz="2000" b="1" dirty="0" smtClean="0"/>
              <a:t> </a:t>
            </a:r>
            <a:r>
              <a:rPr lang="nb-NO" sz="2000" dirty="0" smtClean="0"/>
              <a:t>dugnadere.                    </a:t>
            </a:r>
            <a:r>
              <a:rPr lang="nb-NO" sz="1800" dirty="0" smtClean="0"/>
              <a:t>-Forklare hvordan dugnader blir fordelt. </a:t>
            </a:r>
            <a:r>
              <a:rPr lang="nb-NO" sz="1800" dirty="0"/>
              <a:t>I</a:t>
            </a:r>
            <a:r>
              <a:rPr lang="nb-NO" sz="1800" dirty="0" smtClean="0"/>
              <a:t>nkludering av foreldre i prosessen. </a:t>
            </a:r>
          </a:p>
          <a:p>
            <a:pPr lvl="0"/>
            <a:r>
              <a:rPr lang="nb-NO" sz="2000" dirty="0" smtClean="0"/>
              <a:t>Fordele utdelte dugnader gjennom året.</a:t>
            </a:r>
          </a:p>
          <a:p>
            <a:pPr marL="0" indent="0">
              <a:buNone/>
            </a:pPr>
            <a:r>
              <a:rPr lang="nb-NO" sz="2000" dirty="0"/>
              <a:t> </a:t>
            </a:r>
            <a:r>
              <a:rPr lang="nb-NO" sz="2000" dirty="0" smtClean="0"/>
              <a:t>  -Herunder </a:t>
            </a:r>
            <a:r>
              <a:rPr lang="nb-NO" sz="2000" dirty="0"/>
              <a:t>ansvarlig for å sette opp </a:t>
            </a:r>
            <a:r>
              <a:rPr lang="nb-NO" sz="2000" dirty="0" smtClean="0"/>
              <a:t>lister, inkl. oppfølging og oppmøte. </a:t>
            </a:r>
          </a:p>
          <a:p>
            <a:pPr marL="0" indent="0">
              <a:buNone/>
            </a:pPr>
            <a:r>
              <a:rPr lang="nb-NO" sz="2000" dirty="0"/>
              <a:t>	</a:t>
            </a:r>
            <a:r>
              <a:rPr lang="nb-NO" sz="2000" dirty="0" smtClean="0"/>
              <a:t>-Kiosk -3v3 -Tine -Anlegg </a:t>
            </a:r>
            <a:r>
              <a:rPr lang="nb-NO" sz="2000" dirty="0"/>
              <a:t>-</a:t>
            </a:r>
            <a:r>
              <a:rPr lang="nb-NO" sz="2000" dirty="0" smtClean="0"/>
              <a:t>Kunst -Annet</a:t>
            </a:r>
          </a:p>
          <a:p>
            <a:r>
              <a:rPr lang="nb-NO" sz="2000" dirty="0"/>
              <a:t>Bistå </a:t>
            </a:r>
            <a:r>
              <a:rPr lang="nb-NO" sz="2000" dirty="0" smtClean="0"/>
              <a:t>vedrørende bytter </a:t>
            </a:r>
            <a:r>
              <a:rPr lang="nb-NO" sz="2000" dirty="0"/>
              <a:t>av dugnader innad i </a:t>
            </a:r>
            <a:r>
              <a:rPr lang="nb-NO" sz="2000" dirty="0" smtClean="0"/>
              <a:t>laget, om behov. </a:t>
            </a:r>
          </a:p>
          <a:p>
            <a:r>
              <a:rPr lang="nb-NO" sz="2000" dirty="0" smtClean="0"/>
              <a:t>Rekruttere til komiteer innen gitte frister.</a:t>
            </a:r>
            <a:endParaRPr lang="nb-NO" sz="2000" dirty="0"/>
          </a:p>
          <a:p>
            <a:r>
              <a:rPr lang="nb-NO" sz="2000" dirty="0"/>
              <a:t>V</a:t>
            </a:r>
            <a:r>
              <a:rPr lang="nb-NO" sz="2000" dirty="0" smtClean="0"/>
              <a:t>ite hva </a:t>
            </a:r>
            <a:r>
              <a:rPr lang="nb-NO" sz="2000" dirty="0"/>
              <a:t>deres frivillige har ansvar </a:t>
            </a:r>
            <a:r>
              <a:rPr lang="nb-NO" sz="2000" dirty="0" smtClean="0"/>
              <a:t>for. </a:t>
            </a:r>
            <a:r>
              <a:rPr lang="nb-NO" sz="1800" dirty="0" smtClean="0"/>
              <a:t>(Kioskrutiner, Instrukser 3v3,TINE)</a:t>
            </a:r>
            <a:endParaRPr lang="nb-NO" sz="2000" dirty="0" smtClean="0"/>
          </a:p>
          <a:p>
            <a:r>
              <a:rPr lang="nb-NO" sz="2000" dirty="0" smtClean="0"/>
              <a:t>Sørge for at anlegget er «strøkent» gjennom deres uke(r) utdelt dugnad, iht instrukser.  </a:t>
            </a:r>
          </a:p>
          <a:p>
            <a:r>
              <a:rPr lang="nb-NO" sz="2000" dirty="0" smtClean="0"/>
              <a:t>Akutte matinnkjøp. </a:t>
            </a:r>
          </a:p>
          <a:p>
            <a:endParaRPr lang="nb-NO" sz="2000" dirty="0" smtClean="0"/>
          </a:p>
          <a:p>
            <a:endParaRPr lang="nb-NO" sz="2000" dirty="0" smtClean="0"/>
          </a:p>
          <a:p>
            <a:endParaRPr lang="nb-NO" sz="2000" dirty="0"/>
          </a:p>
          <a:p>
            <a:endParaRPr lang="nb-NO" sz="2000" dirty="0"/>
          </a:p>
          <a:p>
            <a:pPr marL="0" indent="0">
              <a:buNone/>
            </a:pPr>
            <a:endParaRPr lang="nb-NO" sz="2000" dirty="0"/>
          </a:p>
          <a:p>
            <a:endParaRPr lang="nb-NO" sz="2000" dirty="0"/>
          </a:p>
          <a:p>
            <a:pPr marL="0" indent="0">
              <a:buNone/>
            </a:pPr>
            <a:endParaRPr lang="nb-NO" sz="2000" dirty="0"/>
          </a:p>
          <a:p>
            <a:endParaRPr lang="nb-NO" sz="2000" dirty="0"/>
          </a:p>
          <a:p>
            <a:pPr marL="0" indent="0">
              <a:buNone/>
            </a:pPr>
            <a:endParaRPr lang="nb-NO" sz="2000" dirty="0"/>
          </a:p>
        </p:txBody>
      </p:sp>
    </p:spTree>
    <p:extLst>
      <p:ext uri="{BB962C8B-B14F-4D97-AF65-F5344CB8AC3E}">
        <p14:creationId xmlns:p14="http://schemas.microsoft.com/office/powerpoint/2010/main" val="2776553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7222" y="692696"/>
            <a:ext cx="7772400" cy="1143000"/>
          </a:xfrm>
        </p:spPr>
        <p:txBody>
          <a:bodyPr>
            <a:normAutofit fontScale="90000"/>
          </a:bodyPr>
          <a:lstStyle/>
          <a:p>
            <a:r>
              <a:rPr lang="nb-NO" dirty="0" smtClean="0"/>
              <a:t>Rutiner dugnadsansvarlige</a:t>
            </a:r>
            <a:br>
              <a:rPr lang="nb-NO" dirty="0" smtClean="0"/>
            </a:br>
            <a:r>
              <a:rPr lang="nb-NO" dirty="0" smtClean="0"/>
              <a:t>Samlet fra forum 2023</a:t>
            </a:r>
            <a:br>
              <a:rPr lang="nb-NO" dirty="0" smtClean="0"/>
            </a:br>
            <a:r>
              <a:rPr lang="nb-NO" sz="2700" dirty="0" smtClean="0"/>
              <a:t>Kun rådgivende</a:t>
            </a:r>
            <a:endParaRPr lang="nb-NO" sz="2700" dirty="0"/>
          </a:p>
        </p:txBody>
      </p:sp>
      <p:sp>
        <p:nvSpPr>
          <p:cNvPr id="3" name="Plassholder for innhold 2"/>
          <p:cNvSpPr>
            <a:spLocks noGrp="1"/>
          </p:cNvSpPr>
          <p:nvPr>
            <p:ph sz="quarter" idx="1"/>
          </p:nvPr>
        </p:nvSpPr>
        <p:spPr>
          <a:xfrm>
            <a:off x="467544" y="1898576"/>
            <a:ext cx="8219256" cy="5184576"/>
          </a:xfrm>
        </p:spPr>
        <p:txBody>
          <a:bodyPr>
            <a:normAutofit fontScale="62500" lnSpcReduction="20000"/>
          </a:bodyPr>
          <a:lstStyle/>
          <a:p>
            <a:r>
              <a:rPr lang="nb-NO" dirty="0" smtClean="0"/>
              <a:t>Sette opp liste med datoer og forespørre hvem som ønsker hva og når. </a:t>
            </a:r>
          </a:p>
          <a:p>
            <a:pPr marL="0" indent="0">
              <a:buNone/>
            </a:pPr>
            <a:r>
              <a:rPr lang="nb-NO" dirty="0" smtClean="0"/>
              <a:t>	</a:t>
            </a:r>
            <a:r>
              <a:rPr lang="nb-NO" sz="2200" dirty="0" smtClean="0"/>
              <a:t>-Førstemann til mølla. Forespørre om det er noen som vet de ikke kan stille «på 	noesomhelst», for beskjed i god tid. </a:t>
            </a:r>
          </a:p>
          <a:p>
            <a:r>
              <a:rPr lang="nb-NO" dirty="0"/>
              <a:t>Kontakt med de som avslår uten årsak. </a:t>
            </a:r>
            <a:endParaRPr lang="nb-NO" dirty="0" smtClean="0"/>
          </a:p>
          <a:p>
            <a:pPr marL="0" indent="0">
              <a:buNone/>
            </a:pPr>
            <a:r>
              <a:rPr lang="nb-NO" dirty="0" smtClean="0"/>
              <a:t>	</a:t>
            </a:r>
            <a:r>
              <a:rPr lang="nb-NO" sz="2200" dirty="0" smtClean="0"/>
              <a:t>-Kan </a:t>
            </a:r>
            <a:r>
              <a:rPr lang="nb-NO" sz="2200" dirty="0"/>
              <a:t>være ømfintlig, </a:t>
            </a:r>
            <a:r>
              <a:rPr lang="nb-NO" sz="2200" dirty="0" smtClean="0"/>
              <a:t>men også nødvendig. Mulig ønsker om å bidra, men ikke «tør». 	Avgjøres internt hvordan følge opp.</a:t>
            </a:r>
            <a:endParaRPr lang="nb-NO" sz="2200" dirty="0"/>
          </a:p>
          <a:p>
            <a:r>
              <a:rPr lang="nb-NO" dirty="0"/>
              <a:t>D</a:t>
            </a:r>
            <a:r>
              <a:rPr lang="nb-NO" dirty="0" smtClean="0"/>
              <a:t>e </a:t>
            </a:r>
            <a:r>
              <a:rPr lang="nb-NO" dirty="0"/>
              <a:t>som har kjente utfordringer med å stille på </a:t>
            </a:r>
            <a:r>
              <a:rPr lang="nb-NO" dirty="0" smtClean="0"/>
              <a:t>dugnad blir </a:t>
            </a:r>
            <a:r>
              <a:rPr lang="nb-NO" dirty="0"/>
              <a:t>spurt først hvilke dugnader </a:t>
            </a:r>
            <a:r>
              <a:rPr lang="nb-NO" dirty="0" smtClean="0"/>
              <a:t>som evt kan passe </a:t>
            </a:r>
            <a:r>
              <a:rPr lang="nb-NO" sz="2100" dirty="0" smtClean="0"/>
              <a:t>(f.eks vaffelrøre, kortere vakter)</a:t>
            </a:r>
            <a:r>
              <a:rPr lang="nb-NO" dirty="0" smtClean="0"/>
              <a:t>, og </a:t>
            </a:r>
            <a:r>
              <a:rPr lang="nb-NO" dirty="0"/>
              <a:t>på denne måten </a:t>
            </a:r>
            <a:r>
              <a:rPr lang="nb-NO" dirty="0" smtClean="0"/>
              <a:t>tilrettelegge for </a:t>
            </a:r>
            <a:r>
              <a:rPr lang="nb-NO" dirty="0"/>
              <a:t>og inkludere alle</a:t>
            </a:r>
            <a:r>
              <a:rPr lang="nb-NO" dirty="0" smtClean="0"/>
              <a:t>. </a:t>
            </a:r>
          </a:p>
          <a:p>
            <a:r>
              <a:rPr lang="nb-NO" dirty="0" smtClean="0"/>
              <a:t>De som ikke svarer blir fordelt, og følges opp med direkte kontakt. </a:t>
            </a:r>
          </a:p>
          <a:p>
            <a:r>
              <a:rPr lang="nb-NO" dirty="0" smtClean="0"/>
              <a:t>Foreldremøter med informasjon og forventninger.</a:t>
            </a:r>
          </a:p>
          <a:p>
            <a:r>
              <a:rPr lang="nb-NO" dirty="0"/>
              <a:t>Kort og relevant informasjon til foreldre slik at det ikke blir for mye.  </a:t>
            </a:r>
            <a:endParaRPr lang="nb-NO" dirty="0" smtClean="0"/>
          </a:p>
          <a:p>
            <a:r>
              <a:rPr lang="nb-NO" dirty="0" smtClean="0"/>
              <a:t>Gi repetativ informasjon om at alle må stille på TINE-Fotballskole, herunder også trenere og lagledere (om behov). </a:t>
            </a:r>
          </a:p>
          <a:p>
            <a:r>
              <a:rPr lang="nb-NO" dirty="0"/>
              <a:t>Noen </a:t>
            </a:r>
            <a:r>
              <a:rPr lang="nb-NO" dirty="0" smtClean="0"/>
              <a:t>fordeler dugnaden direkte etter utdelt fra styret, </a:t>
            </a:r>
            <a:r>
              <a:rPr lang="nb-NO" dirty="0"/>
              <a:t>med beskjed om internt bytte om det ikke passer. </a:t>
            </a:r>
            <a:endParaRPr lang="nb-NO" dirty="0" smtClean="0"/>
          </a:p>
          <a:p>
            <a:r>
              <a:rPr lang="nb-NO" dirty="0" smtClean="0"/>
              <a:t>Noen har egen «koordinator» for oppfølging av foreldre som trenger ekstra bistand ift språkproblemer etc.</a:t>
            </a:r>
          </a:p>
          <a:p>
            <a:r>
              <a:rPr lang="nb-NO" dirty="0" smtClean="0"/>
              <a:t>Fordeling også trenere/lagledere etter gitt reglement klubbhåndbok, om behov. </a:t>
            </a:r>
          </a:p>
          <a:p>
            <a:r>
              <a:rPr lang="nb-NO" dirty="0" smtClean="0"/>
              <a:t>Avvente med å sette opp nye på dugnad i tilfelle utøver kun er innom for å prøve. </a:t>
            </a:r>
            <a:endParaRPr lang="nb-NO" dirty="0"/>
          </a:p>
          <a:p>
            <a:endParaRPr lang="nb-NO" dirty="0" smtClean="0"/>
          </a:p>
          <a:p>
            <a:endParaRPr lang="nb-NO" dirty="0" smtClean="0"/>
          </a:p>
          <a:p>
            <a:endParaRPr lang="nb-NO" dirty="0" smtClean="0"/>
          </a:p>
          <a:p>
            <a:endParaRPr lang="nb-NO" dirty="0"/>
          </a:p>
        </p:txBody>
      </p:sp>
      <p:pic>
        <p:nvPicPr>
          <p:cNvPr id="4" name="Picture 2">
            <a:extLst>
              <a:ext uri="{FF2B5EF4-FFF2-40B4-BE49-F238E27FC236}">
                <a16:creationId xmlns:a16="http://schemas.microsoft.com/office/drawing/2014/main" xmlns="" id="{37B84415-2D6F-48F3-A895-4C42AEA534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7625" r="8308" b="9104"/>
          <a:stretch/>
        </p:blipFill>
        <p:spPr bwMode="auto">
          <a:xfrm>
            <a:off x="7586807" y="188640"/>
            <a:ext cx="134218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3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Shape 142"/>
          <p:cNvGraphicFramePr/>
          <p:nvPr>
            <p:extLst>
              <p:ext uri="{D42A27DB-BD31-4B8C-83A1-F6EECF244321}">
                <p14:modId xmlns:p14="http://schemas.microsoft.com/office/powerpoint/2010/main" val="3412991665"/>
              </p:ext>
            </p:extLst>
          </p:nvPr>
        </p:nvGraphicFramePr>
        <p:xfrm>
          <a:off x="107505" y="476673"/>
          <a:ext cx="9001001" cy="6336704"/>
        </p:xfrm>
        <a:graphic>
          <a:graphicData uri="http://schemas.openxmlformats.org/drawingml/2006/table">
            <a:tbl>
              <a:tblPr firstRow="1" bandRow="1">
                <a:noFill/>
              </a:tblPr>
              <a:tblGrid>
                <a:gridCol w="1594583"/>
                <a:gridCol w="4674647"/>
                <a:gridCol w="1791667"/>
                <a:gridCol w="940104"/>
              </a:tblGrid>
              <a:tr h="398536">
                <a:tc>
                  <a:txBody>
                    <a:bodyPr/>
                    <a:lstStyle/>
                    <a:p>
                      <a:pPr marL="0" marR="0" lvl="0" indent="0" algn="l" rtl="0">
                        <a:spcBef>
                          <a:spcPts val="0"/>
                        </a:spcBef>
                        <a:buSzPct val="25000"/>
                        <a:buNone/>
                      </a:pPr>
                      <a:r>
                        <a:rPr lang="nb-NO" sz="1100" b="1" u="sng" strike="noStrike" cap="none" dirty="0" smtClean="0">
                          <a:solidFill>
                            <a:srgbClr val="FF0000"/>
                          </a:solidFill>
                          <a:latin typeface="Calibri" panose="020F0502020204030204" pitchFamily="34" charset="0"/>
                          <a:ea typeface="Calibri" panose="020F0502020204030204" pitchFamily="34" charset="0"/>
                          <a:cs typeface="Calibri" panose="020F0502020204030204" pitchFamily="34" charset="0"/>
                        </a:rPr>
                        <a:t>Dugnad</a:t>
                      </a:r>
                      <a:r>
                        <a:rPr lang="nb-NO" sz="1100" b="1" u="sng" strike="noStrike" cap="none" baseline="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x-none" sz="1100" b="1" u="sng" strike="noStrike" cap="none"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SzPct val="25000"/>
                        <a:buNone/>
                      </a:pPr>
                      <a:r>
                        <a:rPr lang="x-none" sz="1100" b="1" u="sng" dirty="0">
                          <a:solidFill>
                            <a:srgbClr val="FF0000"/>
                          </a:solidFill>
                          <a:latin typeface="Calibri" panose="020F0502020204030204" pitchFamily="34" charset="0"/>
                          <a:ea typeface="Calibri" panose="020F0502020204030204" pitchFamily="34" charset="0"/>
                          <a:cs typeface="Calibri" panose="020F0502020204030204" pitchFamily="34" charset="0"/>
                        </a:rPr>
                        <a:t>Beskrivelse</a:t>
                      </a:r>
                    </a:p>
                  </a:txBody>
                  <a:tcPr marL="32874" marR="32874" marT="16436" marB="16436"/>
                </a:tc>
                <a:tc>
                  <a:txBody>
                    <a:bodyPr/>
                    <a:lstStyle/>
                    <a:p>
                      <a:pPr marL="0" marR="0" lvl="0" indent="0" algn="l" rtl="0">
                        <a:spcBef>
                          <a:spcPts val="0"/>
                        </a:spcBef>
                        <a:buSzPct val="25000"/>
                        <a:buNone/>
                      </a:pPr>
                      <a:r>
                        <a:rPr lang="x-none" sz="11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Anvarlig</a:t>
                      </a:r>
                      <a:r>
                        <a:rPr lang="nb-NO" sz="11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e kull</a:t>
                      </a:r>
                      <a:endParaRPr lang="x-none" sz="11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SzPct val="25000"/>
                        <a:buNone/>
                      </a:pPr>
                      <a:r>
                        <a:rPr lang="x-none" sz="1100" b="1" u="sng" dirty="0">
                          <a:solidFill>
                            <a:srgbClr val="FF0000"/>
                          </a:solidFill>
                          <a:latin typeface="Calibri" panose="020F0502020204030204" pitchFamily="34" charset="0"/>
                          <a:ea typeface="Calibri" panose="020F0502020204030204" pitchFamily="34" charset="0"/>
                          <a:cs typeface="Calibri" panose="020F0502020204030204" pitchFamily="34" charset="0"/>
                        </a:rPr>
                        <a:t>Frist</a:t>
                      </a:r>
                    </a:p>
                  </a:txBody>
                  <a:tcPr marL="32874" marR="32874" marT="16436" marB="16436"/>
                </a:tc>
              </a:tr>
              <a:tr h="896882">
                <a:tc>
                  <a:txBody>
                    <a:bodyPr/>
                    <a:lstStyle/>
                    <a:p>
                      <a:pPr marL="0" marR="0" lvl="0" indent="0" algn="l" rtl="0">
                        <a:spcBef>
                          <a:spcPts val="0"/>
                        </a:spcBef>
                        <a:buClr>
                          <a:schemeClr val="dk1"/>
                        </a:buClr>
                        <a:buSzPct val="25000"/>
                        <a:buFont typeface="Calibri"/>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Kioskdugnad</a:t>
                      </a:r>
                      <a:endParaRPr lang="x-none"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i="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Blir satt opp 1-2 uker ift til antall spillere på laget. Kiosken skal være åpen man-tors kl.17-21 mai-september, samt under alle kamper april-oktober. </a:t>
                      </a:r>
                      <a:r>
                        <a:rPr lang="nb-NO" sz="1100" b="1" i="1"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Forsøker</a:t>
                      </a:r>
                      <a:r>
                        <a:rPr lang="nb-NO" sz="1100" b="1" i="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å justere fordelingen noe</a:t>
                      </a:r>
                      <a:r>
                        <a:rPr lang="nb-NO" sz="1100" b="1" i="0" kern="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etter skoleavslutninger, arrangementer, cuper etc. Se også </a:t>
                      </a:r>
                      <a:r>
                        <a:rPr lang="nb-NO" sz="1100" dirty="0" smtClean="0">
                          <a:latin typeface="Calibri" panose="020F0502020204030204" pitchFamily="34" charset="0"/>
                          <a:ea typeface="Calibri" panose="020F0502020204030204" pitchFamily="34" charset="0"/>
                          <a:cs typeface="Calibri" panose="020F0502020204030204" pitchFamily="34" charset="0"/>
                          <a:hlinkClick r:id="rId3"/>
                        </a:rPr>
                        <a:t>Kiosk | Nittedal IL</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Alle</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bortsett fra 10-års kullet som har TINE fotballskole. Heller ikke 6-års kullet som har oppstart vår før første skolestart. </a:t>
                      </a:r>
                      <a:endParaRPr sz="11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Primo mars. Når serien</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er lagt ut. </a:t>
                      </a:r>
                      <a:endPar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r>
              <a:tr h="869357">
                <a:tc>
                  <a:txBody>
                    <a:bodyPr/>
                    <a:lstStyle/>
                    <a:p>
                      <a:pPr marL="0" marR="0" lvl="0" indent="0" algn="l" rtl="0">
                        <a:spcBef>
                          <a:spcPts val="0"/>
                        </a:spcBef>
                        <a:buClr>
                          <a:schemeClr val="dk1"/>
                        </a:buClr>
                        <a:buSzPct val="25000"/>
                        <a:buFont typeface="Calibri"/>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Anleggsdugnad</a:t>
                      </a:r>
                      <a:endParaRPr lang="x-none"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Avvikles på noe kort varsel. Anleggsansvarlig angir antall personer etter behov. Denne dugnaden innebærer mindre reparasjoner på anlegget, rydding, maling etc. Her er det ofte behov for utstyr som rive, rake, drill, spade, stige, hammer osv. </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Hvilke lag som blir forespurt v</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arierer</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utfra andre dugnader.</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Kull over 12 år.</a:t>
                      </a:r>
                      <a:endParaRPr sz="11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Hele</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året.</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r>
              <a:tr h="551578">
                <a:tc>
                  <a:txBody>
                    <a:bodyPr/>
                    <a:lstStyle/>
                    <a:p>
                      <a:pPr marL="0" marR="0" lvl="0" indent="0" algn="l" rtl="0">
                        <a:spcBef>
                          <a:spcPts val="0"/>
                        </a:spcBef>
                        <a:buClr>
                          <a:schemeClr val="dk1"/>
                        </a:buClr>
                        <a:buSzPct val="25000"/>
                        <a:buFont typeface="Calibri"/>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Kunstdugnad</a:t>
                      </a:r>
                      <a:endParaRPr lang="x-none"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Ultimo april/Primo mai. 2 dager med</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ca. 2 timer jobb per dag. </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Bæring av vegger</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og utstyr opp og ned fra/til kjeller. </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Rulleres helst blant</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de eldre kullene hvor spillere ofte kan møte selv. (14 +)</a:t>
                      </a:r>
                      <a:endParaRPr sz="11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Medio/ultimo </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april</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r>
              <a:tr h="1379576">
                <a:tc>
                  <a:txBody>
                    <a:bodyPr/>
                    <a:lstStyle/>
                    <a:p>
                      <a:pPr marL="0" marR="0" lvl="0" indent="0" algn="l" rtl="0">
                        <a:spcBef>
                          <a:spcPts val="0"/>
                        </a:spcBef>
                        <a:buClr>
                          <a:schemeClr val="dk1"/>
                        </a:buClr>
                        <a:buSzPct val="25000"/>
                        <a:buFont typeface="Calibri"/>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3v3</a:t>
                      </a:r>
                      <a:endParaRPr lang="x-none"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Avvikles</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juni. Her skal mange mennesker fordeles på mange poster. Komité søkes etter i </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januar </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med jevnlige møter og oppgaver frem til avvikling. Komiteen får opplæring av forrige komité. Personer i komiteen er ansvarlig for hvert sitt felt før, under og etter arrangementet samt opplæring neste år. </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Alle lag fra 6-12 må stille på dugnad uavhengig om barn med. Ved vanlig 3v3 etter formater </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kreves minimum </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150stk dugnadere+18stk(vaffelrørere). </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Avhengig av antall lag, antall timer etc. </a:t>
                      </a:r>
                      <a:endPar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Komiteen skal bestå av 1 fra hvert lag 7-9</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år=6stk. </a:t>
                      </a:r>
                    </a:p>
                    <a:p>
                      <a:pPr marL="0" marR="0" lvl="0" indent="0" algn="l" rtl="0">
                        <a:spcBef>
                          <a:spcPts val="0"/>
                        </a:spcBef>
                        <a:buClr>
                          <a:schemeClr val="dk1"/>
                        </a:buClr>
                        <a:buSzPct val="25000"/>
                        <a:buFont typeface="Calibri"/>
                        <a:buNone/>
                      </a:pP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Dersom ingen melder seg må dugnadsansvarlig eller lagleder stille selv. </a:t>
                      </a:r>
                      <a:endParaRPr lang="nb-NO" sz="11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Komité satt </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ultimo mars.</a:t>
                      </a:r>
                    </a:p>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Dugnadene sendes ut</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asap etter fastsettelse komité. </a:t>
                      </a:r>
                      <a:endPar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buClr>
                          <a:schemeClr val="dk1"/>
                        </a:buClr>
                        <a:buSzPct val="25000"/>
                        <a:buFont typeface="Calibri"/>
                        <a:buNone/>
                      </a:pP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r>
              <a:tr h="1371418">
                <a:tc>
                  <a:txBody>
                    <a:bodyPr/>
                    <a:lstStyle/>
                    <a:p>
                      <a:pPr marL="0" marR="0" lvl="0" indent="0" algn="l" rtl="0">
                        <a:spcBef>
                          <a:spcPts val="0"/>
                        </a:spcBef>
                        <a:buSzPct val="25000"/>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TINE </a:t>
                      </a:r>
                    </a:p>
                    <a:p>
                      <a:pPr marL="0" marR="0" lvl="0" indent="0" algn="l" rtl="0">
                        <a:spcBef>
                          <a:spcPts val="0"/>
                        </a:spcBef>
                        <a:buSzPct val="25000"/>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Fotballskole</a:t>
                      </a:r>
                      <a:endParaRPr lang="x-none"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Avvikles uken før skolestart høst. Uke 32 eller 33. </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Booke NIL-huset</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høst året før.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Fra og med lørdagen før, til og med lørdagen etter er NIL-huset booket for forberedelser og avvikling. Her er foreldre fra 10-års kullet fordelt på oppgaver som kjøkken, førstehjelp etc. ALLE foreldre må påregnes å ha dugnad uavhengig av om barnet er påmeldt. </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Dugnaden sendes ut før sommerferie. </a:t>
                      </a:r>
                      <a:endPar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SzPct val="25000"/>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Komiteen skal bestå av 1 fra hvert lag 7-10=8</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stk. Forrige komité er ansvarlig for opplæring neste. </a:t>
                      </a:r>
                      <a:endParaRPr lang="nb-NO"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Innkalling høst året før. Komité</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ferdigstilt</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medio januar.</a:t>
                      </a:r>
                    </a:p>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Påmelding 15.mars. </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r>
              <a:tr h="869357">
                <a:tc>
                  <a:txBody>
                    <a:bodyPr/>
                    <a:lstStyle/>
                    <a:p>
                      <a:pPr marL="0" marR="0" lvl="0" indent="0" algn="l" rtl="0">
                        <a:spcBef>
                          <a:spcPts val="0"/>
                        </a:spcBef>
                        <a:buClr>
                          <a:schemeClr val="dk1"/>
                        </a:buClr>
                        <a:buSzPct val="25000"/>
                        <a:buFont typeface="Calibri"/>
                        <a:buNone/>
                      </a:pPr>
                      <a:r>
                        <a:rPr lang="nb-NO" sz="11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Akutte</a:t>
                      </a:r>
                      <a:r>
                        <a:rPr lang="nb-NO" sz="1100" b="1" baseline="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rtl="0">
                        <a:spcBef>
                          <a:spcPts val="0"/>
                        </a:spcBef>
                        <a:buClr>
                          <a:schemeClr val="dk1"/>
                        </a:buClr>
                        <a:buSzPct val="25000"/>
                        <a:buFont typeface="Calibri"/>
                        <a:buNone/>
                      </a:pPr>
                      <a:r>
                        <a:rPr lang="nb-NO" sz="1100" b="1" baseline="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Dugnader og Vinter</a:t>
                      </a:r>
                      <a:endParaRPr lang="x-none"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Kalles inn etter behov. For</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eksempel </a:t>
                      </a: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bistå anleggsansvarlig. </a:t>
                      </a:r>
                    </a:p>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Vinterdugnad nov-mars med hhv 2 økter pr mnd og 4 i mars. Rydding</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av gjenglemt og søppel. Deles ut senest mot slutten av sesong, medio oktober, men vurderes allerede ved fordeling andre dugnader i mars.</a:t>
                      </a: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Kull</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over 12 år. </a:t>
                      </a:r>
                      <a:endPar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32874" marR="32874" marT="16436" marB="16436"/>
                </a:tc>
                <a:tc>
                  <a:txBody>
                    <a:bodyPr/>
                    <a:lstStyle/>
                    <a:p>
                      <a:pPr marL="0" marR="0" lvl="0" indent="0" algn="l" rtl="0">
                        <a:spcBef>
                          <a:spcPts val="0"/>
                        </a:spcBef>
                        <a:buClr>
                          <a:schemeClr val="dk1"/>
                        </a:buClr>
                        <a:buSzPct val="25000"/>
                        <a:buFont typeface="Calibri"/>
                        <a:buNone/>
                      </a:pPr>
                      <a:r>
                        <a:rPr lang="nb-NO" sz="11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Akutte ofte</a:t>
                      </a:r>
                      <a:r>
                        <a:rPr lang="nb-NO" sz="1100" b="1"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kort. 1-2 dager f.eks. Vinter meldes før.</a:t>
                      </a:r>
                      <a:endParaRPr lang="x-none"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2874" marR="32874" marT="16436" marB="16436"/>
                </a:tc>
              </a:tr>
            </a:tbl>
          </a:graphicData>
        </a:graphic>
      </p:graphicFrame>
      <p:sp>
        <p:nvSpPr>
          <p:cNvPr id="143" name="Shape 143"/>
          <p:cNvSpPr txBox="1"/>
          <p:nvPr/>
        </p:nvSpPr>
        <p:spPr>
          <a:xfrm>
            <a:off x="2416691" y="188640"/>
            <a:ext cx="4382627" cy="365219"/>
          </a:xfrm>
          <a:prstGeom prst="rect">
            <a:avLst/>
          </a:prstGeom>
          <a:noFill/>
          <a:ln>
            <a:noFill/>
          </a:ln>
        </p:spPr>
        <p:txBody>
          <a:bodyPr wrap="square" lIns="32864" tIns="16427" rIns="32864" bIns="16427" anchor="t" anchorCtr="0">
            <a:noAutofit/>
          </a:bodyPr>
          <a:lstStyle/>
          <a:p>
            <a:pPr algn="ctr">
              <a:buSzPct val="25000"/>
            </a:pPr>
            <a:r>
              <a:rPr lang="nb-NO" sz="1789" b="1" dirty="0">
                <a:solidFill>
                  <a:srgbClr val="FF0000"/>
                </a:solidFill>
                <a:latin typeface="Calibri"/>
                <a:ea typeface="Calibri"/>
                <a:cs typeface="Calibri"/>
                <a:sym typeface="Calibri"/>
              </a:rPr>
              <a:t>Dugnader NIL-fotball</a:t>
            </a:r>
          </a:p>
          <a:p>
            <a:pPr algn="ctr">
              <a:buSzPct val="25000"/>
            </a:pPr>
            <a:endParaRPr lang="x-none" sz="1789"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57101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748902"/>
            <a:ext cx="8136904" cy="5640824"/>
          </a:xfrm>
        </p:spPr>
        <p:txBody>
          <a:bodyPr>
            <a:noAutofit/>
          </a:bodyPr>
          <a:lstStyle/>
          <a:p>
            <a:pPr marL="342900" lvl="1" indent="0">
              <a:buNone/>
            </a:pPr>
            <a:r>
              <a:rPr lang="nb-NO" sz="2000" dirty="0" smtClean="0"/>
              <a:t> </a:t>
            </a:r>
            <a:endParaRPr lang="nb-NO" sz="2000" b="1" dirty="0" smtClean="0"/>
          </a:p>
          <a:p>
            <a:r>
              <a:rPr lang="nb-NO" sz="2800" b="1" u="sng" dirty="0"/>
              <a:t>Kiosk</a:t>
            </a:r>
          </a:p>
          <a:p>
            <a:pPr lvl="1">
              <a:buFont typeface="Arial" panose="020B0604020202020204" pitchFamily="34" charset="0"/>
              <a:buChar char="•"/>
            </a:pPr>
            <a:r>
              <a:rPr lang="nb-NO" sz="2000" dirty="0" smtClean="0"/>
              <a:t>1-2 </a:t>
            </a:r>
            <a:r>
              <a:rPr lang="nb-NO" sz="2000" dirty="0"/>
              <a:t>uker per sesong</a:t>
            </a:r>
            <a:r>
              <a:rPr lang="nb-NO" sz="2000" dirty="0" smtClean="0"/>
              <a:t>.</a:t>
            </a:r>
            <a:endParaRPr lang="nb-NO" sz="2000" dirty="0"/>
          </a:p>
          <a:p>
            <a:r>
              <a:rPr lang="nb-NO" sz="2800" b="1" u="sng" dirty="0"/>
              <a:t>3v3</a:t>
            </a:r>
          </a:p>
          <a:p>
            <a:pPr lvl="1">
              <a:buFont typeface="Arial" panose="020B0604020202020204" pitchFamily="34" charset="0"/>
              <a:buChar char="•"/>
            </a:pPr>
            <a:r>
              <a:rPr lang="nb-NO" sz="2000" dirty="0"/>
              <a:t>Arrangeres juni. 6-12 år har dugnad. </a:t>
            </a:r>
          </a:p>
          <a:p>
            <a:r>
              <a:rPr lang="nb-NO" sz="2800" b="1" u="sng" dirty="0"/>
              <a:t>Kunstutstilling </a:t>
            </a:r>
          </a:p>
          <a:p>
            <a:pPr lvl="1">
              <a:buFont typeface="Arial" panose="020B0604020202020204" pitchFamily="34" charset="0"/>
              <a:buChar char="•"/>
            </a:pPr>
            <a:r>
              <a:rPr lang="nb-NO" sz="2000" dirty="0"/>
              <a:t>Månedsskiftet April/Mai. Bæring av </a:t>
            </a:r>
            <a:r>
              <a:rPr lang="nb-NO" sz="2000" dirty="0" smtClean="0"/>
              <a:t>utstyr.</a:t>
            </a:r>
            <a:endParaRPr lang="nb-NO" sz="2000" dirty="0"/>
          </a:p>
          <a:p>
            <a:r>
              <a:rPr lang="nb-NO" sz="2800" b="1" u="sng" dirty="0" smtClean="0"/>
              <a:t>Anleggsdugnad</a:t>
            </a:r>
            <a:r>
              <a:rPr lang="nb-NO" sz="2000" dirty="0"/>
              <a:t>	</a:t>
            </a:r>
          </a:p>
          <a:p>
            <a:pPr lvl="1">
              <a:buFont typeface="Arial" panose="020B0604020202020204" pitchFamily="34" charset="0"/>
              <a:buChar char="•"/>
            </a:pPr>
            <a:r>
              <a:rPr lang="nb-NO" sz="2000" dirty="0"/>
              <a:t>Ved </a:t>
            </a:r>
            <a:r>
              <a:rPr lang="nb-NO" sz="2000" dirty="0" smtClean="0"/>
              <a:t>behov. Pluss Vinterdugnad.</a:t>
            </a:r>
            <a:endParaRPr lang="nb-NO" sz="2000" dirty="0"/>
          </a:p>
          <a:p>
            <a:r>
              <a:rPr lang="nb-NO" sz="2800" b="1" u="sng" dirty="0"/>
              <a:t>Tine fotballskole</a:t>
            </a:r>
          </a:p>
          <a:p>
            <a:pPr lvl="1">
              <a:buFont typeface="Arial" panose="020B0604020202020204" pitchFamily="34" charset="0"/>
              <a:buChar char="•"/>
            </a:pPr>
            <a:r>
              <a:rPr lang="nb-NO" sz="2000" dirty="0"/>
              <a:t>Uke 32-33. 10-år ansvarlig for dugnad</a:t>
            </a:r>
            <a:r>
              <a:rPr lang="nb-NO" sz="2000" dirty="0" smtClean="0"/>
              <a:t>.</a:t>
            </a:r>
            <a:endParaRPr lang="nb-NO" sz="2000" b="1" dirty="0"/>
          </a:p>
          <a:p>
            <a:r>
              <a:rPr lang="nb-NO" sz="2800" b="1" u="sng" dirty="0"/>
              <a:t>Inntektsdugnad</a:t>
            </a:r>
          </a:p>
          <a:p>
            <a:pPr lvl="1">
              <a:buFont typeface="Arial" panose="020B0604020202020204" pitchFamily="34" charset="0"/>
              <a:buChar char="•"/>
            </a:pPr>
            <a:r>
              <a:rPr lang="nb-NO" sz="2000" dirty="0"/>
              <a:t>Vår og </a:t>
            </a:r>
            <a:r>
              <a:rPr lang="nb-NO" sz="2000" dirty="0" smtClean="0"/>
              <a:t>høst.</a:t>
            </a:r>
            <a:endParaRPr lang="nb-NO" sz="2000" dirty="0"/>
          </a:p>
          <a:p>
            <a:endParaRPr lang="nb-NO" sz="2000" dirty="0"/>
          </a:p>
          <a:p>
            <a:pPr marL="0" indent="0">
              <a:buNone/>
            </a:pPr>
            <a:endParaRPr lang="nb-NO" sz="2000" dirty="0"/>
          </a:p>
          <a:p>
            <a:endParaRPr lang="nb-NO" sz="2000" b="1" dirty="0"/>
          </a:p>
          <a:p>
            <a:pPr marL="342900" lvl="1" indent="0">
              <a:buNone/>
            </a:pPr>
            <a:endParaRPr lang="nb-NO" sz="2000" dirty="0"/>
          </a:p>
          <a:p>
            <a:endParaRPr lang="nb-NO" sz="2000" dirty="0"/>
          </a:p>
        </p:txBody>
      </p:sp>
      <p:pic>
        <p:nvPicPr>
          <p:cNvPr id="2052" name="Picture 4" descr="Bilderesultat for vårdugnad fotbal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9863" y="3686847"/>
            <a:ext cx="1968200" cy="10577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07504" y="250414"/>
            <a:ext cx="9144000" cy="721845"/>
          </a:xfrm>
        </p:spPr>
        <p:txBody>
          <a:bodyPr>
            <a:normAutofit/>
          </a:bodyPr>
          <a:lstStyle/>
          <a:p>
            <a:r>
              <a:rPr lang="nb-NO" sz="3600" b="1" dirty="0">
                <a:latin typeface="+mn-lt"/>
              </a:rPr>
              <a:t>  </a:t>
            </a:r>
            <a:r>
              <a:rPr lang="nb-NO" sz="3600" b="1" dirty="0" smtClean="0">
                <a:latin typeface="+mn-lt"/>
              </a:rPr>
              <a:t>	</a:t>
            </a:r>
            <a:r>
              <a:rPr lang="nb-NO" sz="3600" b="1" u="sng" dirty="0" smtClean="0">
                <a:latin typeface="+mn-lt"/>
              </a:rPr>
              <a:t>Dugnader Fotballgruppen</a:t>
            </a:r>
            <a:endParaRPr lang="nb-NO" sz="3600" b="1" u="sng" dirty="0">
              <a:latin typeface="+mn-lt"/>
            </a:endParaRPr>
          </a:p>
        </p:txBody>
      </p:sp>
      <p:pic>
        <p:nvPicPr>
          <p:cNvPr id="2050" name="Picture 2" descr="Bilderesultat for fotball 3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87" y="1644914"/>
            <a:ext cx="2057576" cy="114246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Bilderesultat for kunst"/>
          <p:cNvSpPr>
            <a:spLocks noChangeAspect="1" noChangeArrowheads="1"/>
          </p:cNvSpPr>
          <p:nvPr/>
        </p:nvSpPr>
        <p:spPr bwMode="auto">
          <a:xfrm>
            <a:off x="1143000"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dirty="0"/>
          </a:p>
        </p:txBody>
      </p:sp>
      <p:sp>
        <p:nvSpPr>
          <p:cNvPr id="8" name="AutoShape 8" descr="Bilderesultat for kunst"/>
          <p:cNvSpPr>
            <a:spLocks noChangeAspect="1" noChangeArrowheads="1"/>
          </p:cNvSpPr>
          <p:nvPr/>
        </p:nvSpPr>
        <p:spPr bwMode="auto">
          <a:xfrm>
            <a:off x="1257300"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dirty="0"/>
          </a:p>
        </p:txBody>
      </p:sp>
      <p:sp>
        <p:nvSpPr>
          <p:cNvPr id="9" name="AutoShape 10" descr="Bilderesultat for kunst"/>
          <p:cNvSpPr>
            <a:spLocks noChangeAspect="1" noChangeArrowheads="1"/>
          </p:cNvSpPr>
          <p:nvPr/>
        </p:nvSpPr>
        <p:spPr bwMode="auto">
          <a:xfrm>
            <a:off x="1371600" y="9775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dirty="0"/>
          </a:p>
        </p:txBody>
      </p:sp>
      <p:sp>
        <p:nvSpPr>
          <p:cNvPr id="10" name="AutoShape 14" descr="Bilderesultat for tine fotballskole 2018"/>
          <p:cNvSpPr>
            <a:spLocks noChangeAspect="1" noChangeArrowheads="1"/>
          </p:cNvSpPr>
          <p:nvPr/>
        </p:nvSpPr>
        <p:spPr bwMode="auto">
          <a:xfrm>
            <a:off x="1485900" y="10918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dirty="0"/>
          </a:p>
        </p:txBody>
      </p:sp>
      <p:sp>
        <p:nvSpPr>
          <p:cNvPr id="11" name="AutoShape 16" descr="Bilderesultat for tine fotballskole 2018"/>
          <p:cNvSpPr>
            <a:spLocks noChangeAspect="1" noChangeArrowheads="1"/>
          </p:cNvSpPr>
          <p:nvPr/>
        </p:nvSpPr>
        <p:spPr bwMode="auto">
          <a:xfrm>
            <a:off x="1600200" y="12061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dirty="0"/>
          </a:p>
        </p:txBody>
      </p:sp>
      <p:sp>
        <p:nvSpPr>
          <p:cNvPr id="12" name="AutoShape 18" descr="Bilderesultat for tine fotballskole nittedal"/>
          <p:cNvSpPr>
            <a:spLocks noChangeAspect="1" noChangeArrowheads="1"/>
          </p:cNvSpPr>
          <p:nvPr/>
        </p:nvSpPr>
        <p:spPr bwMode="auto">
          <a:xfrm>
            <a:off x="1714500" y="13204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dirty="0"/>
          </a:p>
        </p:txBody>
      </p:sp>
      <p:pic>
        <p:nvPicPr>
          <p:cNvPr id="206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369" y="4437112"/>
            <a:ext cx="2253862" cy="120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Soccer Painting by Michael Creese | Canvas art, Art, Pain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44482" y="2880173"/>
            <a:ext cx="2073259" cy="1159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1" y="5488003"/>
            <a:ext cx="2172418" cy="11206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p:nvPr/>
        </p:nvPicPr>
        <p:blipFill>
          <a:blip r:embed="rId7"/>
          <a:stretch>
            <a:fillRect/>
          </a:stretch>
        </p:blipFill>
        <p:spPr>
          <a:xfrm>
            <a:off x="4139951" y="1084964"/>
            <a:ext cx="1686061" cy="1119900"/>
          </a:xfrm>
          <a:prstGeom prst="rect">
            <a:avLst/>
          </a:prstGeom>
          <a:ln>
            <a:solidFill>
              <a:srgbClr val="FFFFFF"/>
            </a:solidFill>
          </a:ln>
        </p:spPr>
      </p:pic>
      <p:pic>
        <p:nvPicPr>
          <p:cNvPr id="19" name="Picture 2">
            <a:extLst>
              <a:ext uri="{FF2B5EF4-FFF2-40B4-BE49-F238E27FC236}">
                <a16:creationId xmlns:a16="http://schemas.microsoft.com/office/drawing/2014/main" xmlns="" id="{EC59251A-1684-4BE9-8CD7-5FF4A3EF1C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001" t="7625" r="8308" b="9104"/>
          <a:stretch/>
        </p:blipFill>
        <p:spPr bwMode="auto">
          <a:xfrm>
            <a:off x="7439300" y="108846"/>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45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607294"/>
            <a:ext cx="7772400" cy="868958"/>
          </a:xfrm>
        </p:spPr>
        <p:txBody>
          <a:bodyPr>
            <a:normAutofit fontScale="90000"/>
          </a:bodyPr>
          <a:lstStyle/>
          <a:p>
            <a:r>
              <a:rPr lang="nb-NO" sz="4400" dirty="0" smtClean="0"/>
              <a:t>Komiteer NIL Fotball</a:t>
            </a:r>
            <a:r>
              <a:rPr lang="nb-NO" dirty="0" smtClean="0"/>
              <a:t/>
            </a:r>
            <a:br>
              <a:rPr lang="nb-NO" dirty="0" smtClean="0"/>
            </a:br>
            <a:r>
              <a:rPr lang="nb-NO" sz="2200" dirty="0" smtClean="0"/>
              <a:t>TINE-Fotballskole og Santander 3v3</a:t>
            </a:r>
            <a:r>
              <a:rPr lang="nb-NO" sz="3600" dirty="0" smtClean="0"/>
              <a:t/>
            </a:r>
            <a:br>
              <a:rPr lang="nb-NO" sz="3600" dirty="0" smtClean="0"/>
            </a:br>
            <a:r>
              <a:rPr lang="nb-NO" sz="1600" dirty="0" smtClean="0"/>
              <a:t>Dette er kun «stikkord» for de som lurer på hva det innebærer å være med litt ekstra.</a:t>
            </a:r>
            <a:endParaRPr lang="nb-NO" sz="1600" dirty="0"/>
          </a:p>
        </p:txBody>
      </p:sp>
      <p:sp>
        <p:nvSpPr>
          <p:cNvPr id="3" name="Plassholder for innhold 2"/>
          <p:cNvSpPr>
            <a:spLocks noGrp="1"/>
          </p:cNvSpPr>
          <p:nvPr>
            <p:ph sz="quarter" idx="1"/>
          </p:nvPr>
        </p:nvSpPr>
        <p:spPr>
          <a:xfrm>
            <a:off x="191600" y="1450815"/>
            <a:ext cx="8844896" cy="5497152"/>
          </a:xfrm>
        </p:spPr>
        <p:txBody>
          <a:bodyPr>
            <a:noAutofit/>
          </a:bodyPr>
          <a:lstStyle/>
          <a:p>
            <a:r>
              <a:rPr lang="nb-NO" sz="1600" b="1" dirty="0" smtClean="0"/>
              <a:t>Rekruttering skjer ved å forespørre sitt lag om noen har lyst til å bidra litt ekstra. Innebærer </a:t>
            </a:r>
            <a:r>
              <a:rPr lang="nb-NO" sz="1600" b="1" dirty="0" err="1" smtClean="0"/>
              <a:t>ca</a:t>
            </a:r>
            <a:r>
              <a:rPr lang="nb-NO" sz="1600" b="1" dirty="0" smtClean="0"/>
              <a:t> 3-4 møter. Noen </a:t>
            </a:r>
            <a:r>
              <a:rPr lang="nb-NO" sz="1600" b="1" u="sng" dirty="0" smtClean="0"/>
              <a:t>få</a:t>
            </a:r>
            <a:r>
              <a:rPr lang="nb-NO" sz="1600" b="1" dirty="0" smtClean="0"/>
              <a:t> timer jobb i forkant. Samt hyggelige timer under rigg og avvikling. Eneste krav er godt humør. Dette er enkelt og gøy å være med på! </a:t>
            </a:r>
            <a:endParaRPr lang="nb-NO" sz="1400" b="1" dirty="0" smtClean="0"/>
          </a:p>
          <a:p>
            <a:r>
              <a:rPr lang="nb-NO" sz="1800" b="1" u="sng" dirty="0" smtClean="0"/>
              <a:t>Oppgaver TINE fordelt på 8 stk, 7-10 års kull</a:t>
            </a:r>
          </a:p>
          <a:p>
            <a:pPr marL="0" indent="0">
              <a:buNone/>
            </a:pPr>
            <a:r>
              <a:rPr lang="nb-NO" sz="1600" u="sng" dirty="0" smtClean="0"/>
              <a:t>System</a:t>
            </a:r>
            <a:r>
              <a:rPr lang="nb-NO" sz="1200" dirty="0" smtClean="0"/>
              <a:t> </a:t>
            </a:r>
            <a:r>
              <a:rPr lang="nb-NO" sz="1100" dirty="0" smtClean="0"/>
              <a:t>(Påmeldinger, mailer etc.), </a:t>
            </a:r>
            <a:r>
              <a:rPr lang="nb-NO" sz="1600" u="sng" dirty="0" smtClean="0"/>
              <a:t>Innkjøp/bestillinger/mottak. Rigging. Oppfølging </a:t>
            </a:r>
            <a:r>
              <a:rPr lang="nb-NO" sz="1600" u="sng" dirty="0" err="1" smtClean="0"/>
              <a:t>dugnadere</a:t>
            </a:r>
            <a:r>
              <a:rPr lang="nb-NO" sz="1600" u="sng" dirty="0" smtClean="0"/>
              <a:t> 10-års kullet før og gjennom uken.</a:t>
            </a:r>
          </a:p>
          <a:p>
            <a:pPr marL="0" indent="0">
              <a:buNone/>
            </a:pPr>
            <a:r>
              <a:rPr lang="nb-NO" sz="1600" u="sng" dirty="0" smtClean="0"/>
              <a:t>Opplæring</a:t>
            </a:r>
            <a:r>
              <a:rPr lang="nb-NO" sz="1200" u="sng" dirty="0" smtClean="0"/>
              <a:t>:</a:t>
            </a:r>
            <a:r>
              <a:rPr lang="nb-NO" sz="1200" dirty="0" smtClean="0"/>
              <a:t> -Alle får opplæring av erfarne hele veien. -Alle i </a:t>
            </a:r>
            <a:r>
              <a:rPr lang="nb-NO" sz="1200" dirty="0" err="1" smtClean="0"/>
              <a:t>komté</a:t>
            </a:r>
            <a:r>
              <a:rPr lang="nb-NO" sz="1200" dirty="0" smtClean="0"/>
              <a:t> er da opplæringsansvarlig året etter. </a:t>
            </a:r>
          </a:p>
          <a:p>
            <a:pPr marL="0" indent="0">
              <a:buNone/>
            </a:pPr>
            <a:r>
              <a:rPr lang="nb-NO" sz="1200" dirty="0" smtClean="0"/>
              <a:t>«</a:t>
            </a:r>
            <a:r>
              <a:rPr lang="nb-NO" sz="1200" dirty="0" err="1" smtClean="0"/>
              <a:t>Circle</a:t>
            </a:r>
            <a:r>
              <a:rPr lang="nb-NO" sz="1200" dirty="0" smtClean="0"/>
              <a:t> </a:t>
            </a:r>
            <a:r>
              <a:rPr lang="nb-NO" sz="1200" dirty="0" err="1" smtClean="0"/>
              <a:t>of</a:t>
            </a:r>
            <a:r>
              <a:rPr lang="nb-NO" sz="1200" dirty="0" smtClean="0"/>
              <a:t> TINE», hvor flere blir i komité over flere år. </a:t>
            </a:r>
          </a:p>
          <a:p>
            <a:pPr marL="0" indent="0">
              <a:buNone/>
            </a:pPr>
            <a:r>
              <a:rPr lang="nb-NO" sz="1600" u="sng" dirty="0" smtClean="0"/>
              <a:t>Påskjønnelse:</a:t>
            </a:r>
            <a:r>
              <a:rPr lang="nb-NO" sz="1600" dirty="0" smtClean="0"/>
              <a:t> </a:t>
            </a:r>
            <a:r>
              <a:rPr lang="nb-NO" sz="1200" dirty="0" smtClean="0"/>
              <a:t>-Alle nye og gamle får velge seg et produkt fra gitt utvalg (se bilde).</a:t>
            </a:r>
          </a:p>
          <a:p>
            <a:pPr marL="0" indent="0">
              <a:buNone/>
            </a:pPr>
            <a:r>
              <a:rPr lang="nb-NO" sz="1200" dirty="0" smtClean="0"/>
              <a:t> -</a:t>
            </a:r>
            <a:r>
              <a:rPr lang="nb-NO" sz="1200" dirty="0"/>
              <a:t>K</a:t>
            </a:r>
            <a:r>
              <a:rPr lang="nb-NO" sz="1200" dirty="0" smtClean="0"/>
              <a:t>omité medlemmer får fra og med 2.år i komité, fri treningsavgift på et barn. </a:t>
            </a:r>
            <a:endParaRPr lang="nb-NO" sz="1400" dirty="0" smtClean="0"/>
          </a:p>
          <a:p>
            <a:r>
              <a:rPr lang="nb-NO" sz="1800" b="1" u="sng" dirty="0"/>
              <a:t>Oppgaver </a:t>
            </a:r>
            <a:r>
              <a:rPr lang="nb-NO" sz="1800" b="1" u="sng" dirty="0" smtClean="0"/>
              <a:t>3v3 </a:t>
            </a:r>
            <a:r>
              <a:rPr lang="nb-NO" sz="1800" b="1" u="sng" dirty="0"/>
              <a:t>fordelt på </a:t>
            </a:r>
            <a:r>
              <a:rPr lang="nb-NO" sz="1800" b="1" u="sng" dirty="0" smtClean="0"/>
              <a:t>6 </a:t>
            </a:r>
            <a:r>
              <a:rPr lang="nb-NO" sz="1800" b="1" u="sng" dirty="0"/>
              <a:t>stk, </a:t>
            </a:r>
            <a:r>
              <a:rPr lang="nb-NO" sz="1800" b="1" u="sng" dirty="0" smtClean="0"/>
              <a:t>7-9 </a:t>
            </a:r>
            <a:r>
              <a:rPr lang="nb-NO" sz="1800" b="1" u="sng" dirty="0"/>
              <a:t>års </a:t>
            </a:r>
            <a:r>
              <a:rPr lang="nb-NO" sz="1800" b="1" u="sng" dirty="0" smtClean="0"/>
              <a:t>kull</a:t>
            </a:r>
          </a:p>
          <a:p>
            <a:pPr marL="0" indent="0">
              <a:buNone/>
            </a:pPr>
            <a:r>
              <a:rPr lang="nb-NO" sz="1600" u="sng" dirty="0" smtClean="0"/>
              <a:t>System</a:t>
            </a:r>
            <a:r>
              <a:rPr lang="nb-NO" sz="1600" dirty="0" smtClean="0"/>
              <a:t>: </a:t>
            </a:r>
            <a:r>
              <a:rPr lang="nb-NO" sz="1200" dirty="0" smtClean="0"/>
              <a:t>-Invitasjoner, mailer og kampoppsett. -Sekretariat. -Bidra rigg. -Kontroll på kontanter, noe økonomi. </a:t>
            </a:r>
          </a:p>
          <a:p>
            <a:pPr marL="0" indent="0">
              <a:buNone/>
            </a:pPr>
            <a:r>
              <a:rPr lang="nb-NO" sz="1600" u="sng" dirty="0" smtClean="0"/>
              <a:t>Innkjøp/kjøkkenansvarlig</a:t>
            </a:r>
            <a:r>
              <a:rPr lang="nb-NO" sz="1200" dirty="0" smtClean="0"/>
              <a:t>: -Bestillinger</a:t>
            </a:r>
            <a:r>
              <a:rPr lang="nb-NO" sz="1200" dirty="0"/>
              <a:t>.</a:t>
            </a:r>
            <a:r>
              <a:rPr lang="nb-NO" sz="1200" dirty="0" smtClean="0"/>
              <a:t> -Henting innkjøp. -Oppfølging </a:t>
            </a:r>
            <a:r>
              <a:rPr lang="nb-NO" sz="1200" dirty="0" err="1" smtClean="0"/>
              <a:t>dugnadere</a:t>
            </a:r>
            <a:r>
              <a:rPr lang="nb-NO" sz="1200" dirty="0" smtClean="0"/>
              <a:t>. -Bidra rigg.  </a:t>
            </a:r>
          </a:p>
          <a:p>
            <a:pPr marL="0" indent="0">
              <a:buNone/>
            </a:pPr>
            <a:r>
              <a:rPr lang="nb-NO" sz="1600" u="sng" dirty="0" smtClean="0"/>
              <a:t>Dugnad:</a:t>
            </a:r>
            <a:r>
              <a:rPr lang="nb-NO" sz="1600" dirty="0" smtClean="0"/>
              <a:t> </a:t>
            </a:r>
            <a:r>
              <a:rPr lang="nb-NO" sz="1200" dirty="0" smtClean="0"/>
              <a:t>-Bidra rigg. -Oppfølging </a:t>
            </a:r>
            <a:r>
              <a:rPr lang="nb-NO" sz="1200" dirty="0" err="1" smtClean="0"/>
              <a:t>dugnadere</a:t>
            </a:r>
            <a:r>
              <a:rPr lang="nb-NO" sz="1200" dirty="0" smtClean="0"/>
              <a:t>. -Kontroll/oppfølging oppmøte. -Akutte endringer. </a:t>
            </a:r>
          </a:p>
          <a:p>
            <a:pPr marL="0" indent="0">
              <a:buNone/>
            </a:pPr>
            <a:r>
              <a:rPr lang="nb-NO" sz="1600" u="sng" dirty="0" smtClean="0"/>
              <a:t>Rigg:</a:t>
            </a:r>
            <a:r>
              <a:rPr lang="nb-NO" sz="1100" dirty="0" smtClean="0"/>
              <a:t> </a:t>
            </a:r>
            <a:r>
              <a:rPr lang="nb-NO" sz="1200" dirty="0" smtClean="0"/>
              <a:t>-Oversikt utstyr. -Bidra under rigg. –Sekretariat.</a:t>
            </a:r>
          </a:p>
          <a:p>
            <a:pPr marL="0" indent="0">
              <a:buNone/>
            </a:pPr>
            <a:r>
              <a:rPr lang="nb-NO" sz="1600" u="sng" dirty="0" smtClean="0"/>
              <a:t>Opplæring:</a:t>
            </a:r>
            <a:r>
              <a:rPr lang="nb-NO" sz="1200" dirty="0" smtClean="0"/>
              <a:t> -Alle får opplæring av erfarne hele veien. </a:t>
            </a:r>
            <a:r>
              <a:rPr lang="nb-NO" sz="1200" dirty="0"/>
              <a:t>Alle i </a:t>
            </a:r>
            <a:r>
              <a:rPr lang="nb-NO" sz="1200" dirty="0" err="1"/>
              <a:t>komté</a:t>
            </a:r>
            <a:r>
              <a:rPr lang="nb-NO" sz="1200" dirty="0"/>
              <a:t> er da opplæringsansvarlig året etter. </a:t>
            </a:r>
            <a:r>
              <a:rPr lang="nb-NO" sz="1200" dirty="0" smtClean="0"/>
              <a:t>«</a:t>
            </a:r>
            <a:r>
              <a:rPr lang="nb-NO" sz="1200" dirty="0" err="1" smtClean="0"/>
              <a:t>Circle</a:t>
            </a:r>
            <a:r>
              <a:rPr lang="nb-NO" sz="1200" dirty="0" smtClean="0"/>
              <a:t> </a:t>
            </a:r>
            <a:r>
              <a:rPr lang="nb-NO" sz="1200" dirty="0" err="1" smtClean="0"/>
              <a:t>of</a:t>
            </a:r>
            <a:r>
              <a:rPr lang="nb-NO" sz="1200" dirty="0" smtClean="0"/>
              <a:t> 3v3» hvor flere har vært i komité i mange år. </a:t>
            </a:r>
          </a:p>
          <a:p>
            <a:pPr marL="0" indent="0">
              <a:buNone/>
            </a:pPr>
            <a:r>
              <a:rPr lang="nb-NO" sz="1600" u="sng" dirty="0" smtClean="0"/>
              <a:t>Påskjønnelse:</a:t>
            </a:r>
            <a:r>
              <a:rPr lang="nb-NO" sz="1200" dirty="0" smtClean="0"/>
              <a:t> </a:t>
            </a:r>
            <a:r>
              <a:rPr lang="nb-NO" sz="1200" dirty="0"/>
              <a:t>-Alle nye og </a:t>
            </a:r>
            <a:r>
              <a:rPr lang="nb-NO" sz="1200" dirty="0" smtClean="0"/>
              <a:t>gamle i komité </a:t>
            </a:r>
            <a:r>
              <a:rPr lang="nb-NO" sz="1200" dirty="0"/>
              <a:t>får velge seg et produkt fra gitt utvalg (se bilde).</a:t>
            </a:r>
          </a:p>
          <a:p>
            <a:pPr marL="0" indent="0">
              <a:buNone/>
            </a:pPr>
            <a:endParaRPr lang="nb-NO" sz="1050" dirty="0" smtClean="0"/>
          </a:p>
          <a:p>
            <a:pPr marL="0" indent="0">
              <a:buNone/>
            </a:pPr>
            <a:r>
              <a:rPr lang="nb-NO" sz="1200" dirty="0" smtClean="0"/>
              <a:t> </a:t>
            </a:r>
            <a:endParaRPr lang="nb-NO" sz="1200" dirty="0"/>
          </a:p>
          <a:p>
            <a:pPr marL="0" indent="0">
              <a:buNone/>
            </a:pPr>
            <a:endParaRPr lang="nb-NO" sz="1050" dirty="0" smtClean="0"/>
          </a:p>
          <a:p>
            <a:pPr marL="0" indent="0">
              <a:buNone/>
            </a:pPr>
            <a:endParaRPr lang="nb-NO" sz="1100" dirty="0" smtClean="0"/>
          </a:p>
        </p:txBody>
      </p:sp>
      <p:pic>
        <p:nvPicPr>
          <p:cNvPr id="4"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001" t="7625" r="8308" b="9104"/>
          <a:stretch/>
        </p:blipFill>
        <p:spPr bwMode="auto">
          <a:xfrm>
            <a:off x="7524328" y="126058"/>
            <a:ext cx="1412825" cy="132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t="38450" r="32543" b="42650"/>
          <a:stretch/>
        </p:blipFill>
        <p:spPr>
          <a:xfrm>
            <a:off x="7067407" y="3573016"/>
            <a:ext cx="1872208" cy="1090135"/>
          </a:xfrm>
          <a:prstGeom prst="rect">
            <a:avLst/>
          </a:prstGeom>
        </p:spPr>
      </p:pic>
    </p:spTree>
    <p:extLst>
      <p:ext uri="{BB962C8B-B14F-4D97-AF65-F5344CB8AC3E}">
        <p14:creationId xmlns:p14="http://schemas.microsoft.com/office/powerpoint/2010/main" val="354820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764704"/>
            <a:ext cx="8204448" cy="1584176"/>
          </a:xfrm>
        </p:spPr>
        <p:txBody>
          <a:bodyPr>
            <a:noAutofit/>
          </a:bodyPr>
          <a:lstStyle/>
          <a:p>
            <a:r>
              <a:rPr lang="nb-NO" dirty="0"/>
              <a:t>Informasjon fra </a:t>
            </a:r>
            <a:r>
              <a:rPr lang="nb-NO" dirty="0" smtClean="0"/>
              <a:t>NIL </a:t>
            </a:r>
            <a:r>
              <a:rPr lang="nb-NO" dirty="0" err="1" smtClean="0"/>
              <a:t>hovedlag</a:t>
            </a:r>
            <a:r>
              <a:rPr lang="nb-NO" dirty="0" smtClean="0"/>
              <a:t> </a:t>
            </a:r>
            <a:r>
              <a:rPr lang="nb-NO" dirty="0"/>
              <a:t>klubbhåndbok. </a:t>
            </a:r>
            <a:br>
              <a:rPr lang="nb-NO" dirty="0"/>
            </a:br>
            <a:endParaRPr lang="nb-NO" dirty="0"/>
          </a:p>
        </p:txBody>
      </p:sp>
      <p:sp>
        <p:nvSpPr>
          <p:cNvPr id="3" name="Plassholder for innhold 2"/>
          <p:cNvSpPr>
            <a:spLocks noGrp="1"/>
          </p:cNvSpPr>
          <p:nvPr>
            <p:ph sz="quarter" idx="1"/>
          </p:nvPr>
        </p:nvSpPr>
        <p:spPr>
          <a:xfrm>
            <a:off x="395536" y="1916832"/>
            <a:ext cx="8275280" cy="4824536"/>
          </a:xfrm>
        </p:spPr>
        <p:txBody>
          <a:bodyPr>
            <a:noAutofit/>
          </a:bodyPr>
          <a:lstStyle/>
          <a:p>
            <a:r>
              <a:rPr lang="nb-NO" sz="2400" dirty="0" smtClean="0"/>
              <a:t>NIL-fotball </a:t>
            </a:r>
            <a:r>
              <a:rPr lang="nb-NO" sz="2400" dirty="0"/>
              <a:t>har til enhver tid en hovedansvarlig for dugnader i </a:t>
            </a:r>
            <a:r>
              <a:rPr lang="nb-NO" sz="2400" dirty="0" smtClean="0"/>
              <a:t>ledergruppen (kalt </a:t>
            </a:r>
            <a:r>
              <a:rPr lang="nb-NO" sz="2400" dirty="0"/>
              <a:t>styret innad i Fotball).</a:t>
            </a:r>
          </a:p>
          <a:p>
            <a:r>
              <a:rPr lang="nb-NO" sz="2400" dirty="0"/>
              <a:t>Hvert lag skal ha en </a:t>
            </a:r>
            <a:r>
              <a:rPr lang="nb-NO" sz="2400" dirty="0" smtClean="0"/>
              <a:t>dugnadsansvarlig, evt innunder lagleder-rollen. </a:t>
            </a:r>
          </a:p>
          <a:p>
            <a:r>
              <a:rPr lang="nb-NO" sz="2400" dirty="0" smtClean="0"/>
              <a:t>Medlemmer </a:t>
            </a:r>
            <a:r>
              <a:rPr lang="nb-NO" sz="2400" dirty="0"/>
              <a:t>i NIL-fotball «styret», lagleder, dugnadsansvarlig på laget, samt </a:t>
            </a:r>
            <a:r>
              <a:rPr lang="nb-NO" sz="2400" b="1" u="sng" dirty="0"/>
              <a:t>inntil</a:t>
            </a:r>
            <a:r>
              <a:rPr lang="nb-NO" sz="2400" dirty="0"/>
              <a:t> 4 trenere per lag burde fritas fra dugnad OM mulig, dog ikke pålagt. Hvilke, samt hvor mange avgjøres internt i </a:t>
            </a:r>
            <a:r>
              <a:rPr lang="nb-NO" sz="2400" dirty="0" smtClean="0"/>
              <a:t>laget.</a:t>
            </a:r>
          </a:p>
          <a:p>
            <a:r>
              <a:rPr lang="nb-NO" sz="2400" dirty="0" smtClean="0"/>
              <a:t>Dugnader fordeles </a:t>
            </a:r>
            <a:r>
              <a:rPr lang="nb-NO" sz="2400" dirty="0"/>
              <a:t>ut til </a:t>
            </a:r>
            <a:r>
              <a:rPr lang="nb-NO" sz="2400" dirty="0" smtClean="0"/>
              <a:t>dugnadsansvarlige via </a:t>
            </a:r>
            <a:r>
              <a:rPr lang="nb-NO" sz="2400" dirty="0"/>
              <a:t>Dugnadskoordinatorer FB-siden. </a:t>
            </a:r>
          </a:p>
          <a:p>
            <a:r>
              <a:rPr lang="nb-NO" sz="2400" dirty="0" smtClean="0"/>
              <a:t>Det kan bli innkalt til dugnader utover dette.</a:t>
            </a:r>
            <a:endParaRPr lang="nb-NO" sz="2400" dirty="0"/>
          </a:p>
          <a:p>
            <a:pPr marL="0" indent="0">
              <a:buNone/>
            </a:pPr>
            <a:r>
              <a:rPr lang="nb-NO" sz="2400" dirty="0"/>
              <a:t> </a:t>
            </a:r>
          </a:p>
          <a:p>
            <a:endParaRPr lang="nb-NO" sz="2400" dirty="0"/>
          </a:p>
        </p:txBody>
      </p:sp>
      <p:pic>
        <p:nvPicPr>
          <p:cNvPr id="4" name="Picture 2">
            <a:extLst>
              <a:ext uri="{FF2B5EF4-FFF2-40B4-BE49-F238E27FC236}">
                <a16:creationId xmlns:a16="http://schemas.microsoft.com/office/drawing/2014/main" xmlns="" id="{ECF6405E-727E-4D37-850E-B4BD6FB8A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17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444099"/>
            <a:ext cx="7007647" cy="1143000"/>
          </a:xfrm>
        </p:spPr>
        <p:txBody>
          <a:bodyPr>
            <a:normAutofit fontScale="90000"/>
          </a:bodyPr>
          <a:lstStyle/>
          <a:p>
            <a:r>
              <a:rPr lang="nb-NO" dirty="0"/>
              <a:t>Oppgaver til fordeling mellom lagleder og </a:t>
            </a:r>
            <a:r>
              <a:rPr lang="nb-NO" dirty="0" smtClean="0"/>
              <a:t>dugnadsansvarlig</a:t>
            </a:r>
            <a:endParaRPr lang="nb-NO" dirty="0"/>
          </a:p>
        </p:txBody>
      </p:sp>
      <p:pic>
        <p:nvPicPr>
          <p:cNvPr id="6" name="Picture 2">
            <a:extLst>
              <a:ext uri="{FF2B5EF4-FFF2-40B4-BE49-F238E27FC236}">
                <a16:creationId xmlns:a16="http://schemas.microsoft.com/office/drawing/2014/main" xmlns="" id="{EC59251A-1684-4BE9-8CD7-5FF4A3EF1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1" t="7625" r="8308" b="9104"/>
          <a:stretch/>
        </p:blipFill>
        <p:spPr bwMode="auto">
          <a:xfrm>
            <a:off x="7516166" y="188640"/>
            <a:ext cx="141282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innhold 2"/>
          <p:cNvSpPr>
            <a:spLocks noGrp="1"/>
          </p:cNvSpPr>
          <p:nvPr>
            <p:ph sz="quarter" idx="1"/>
          </p:nvPr>
        </p:nvSpPr>
        <p:spPr>
          <a:xfrm>
            <a:off x="395536" y="1434607"/>
            <a:ext cx="8420472" cy="4721569"/>
          </a:xfrm>
        </p:spPr>
        <p:txBody>
          <a:bodyPr>
            <a:normAutofit fontScale="92500" lnSpcReduction="20000"/>
          </a:bodyPr>
          <a:lstStyle/>
          <a:p>
            <a:pPr marL="0" indent="0">
              <a:buNone/>
            </a:pPr>
            <a:endParaRPr lang="nb-NO" sz="2400" dirty="0"/>
          </a:p>
          <a:p>
            <a:pPr marL="0" indent="0">
              <a:buNone/>
            </a:pPr>
            <a:r>
              <a:rPr lang="nb-NO" sz="2400" dirty="0" smtClean="0"/>
              <a:t>Avklare </a:t>
            </a:r>
            <a:r>
              <a:rPr lang="nb-NO" sz="2400" dirty="0"/>
              <a:t>med </a:t>
            </a:r>
            <a:r>
              <a:rPr lang="nb-NO" sz="2400" dirty="0" smtClean="0"/>
              <a:t>lagleder ift </a:t>
            </a:r>
            <a:r>
              <a:rPr lang="nb-NO" sz="2400" dirty="0"/>
              <a:t>hvem som gjør hva</a:t>
            </a:r>
            <a:r>
              <a:rPr lang="nb-NO" sz="2400" dirty="0" smtClean="0"/>
              <a:t>.</a:t>
            </a:r>
          </a:p>
          <a:p>
            <a:pPr marL="0" indent="0">
              <a:buNone/>
            </a:pPr>
            <a:endParaRPr lang="nb-NO" sz="2400" dirty="0" smtClean="0"/>
          </a:p>
          <a:p>
            <a:r>
              <a:rPr lang="nb-NO" sz="2400" dirty="0"/>
              <a:t>Lagleder er ansvarlig dersom dugnadsansvarlig ikke har rekruttert, og ikke stiller </a:t>
            </a:r>
            <a:r>
              <a:rPr lang="nb-NO" sz="2400" dirty="0" smtClean="0"/>
              <a:t>selv</a:t>
            </a:r>
            <a:r>
              <a:rPr lang="nb-NO" sz="2400" dirty="0"/>
              <a:t> </a:t>
            </a:r>
            <a:r>
              <a:rPr lang="nb-NO" sz="2400" dirty="0" smtClean="0"/>
              <a:t>iht punkter under.</a:t>
            </a:r>
            <a:endParaRPr lang="nb-NO" sz="2400" dirty="0"/>
          </a:p>
          <a:p>
            <a:r>
              <a:rPr lang="nb-NO" sz="2400" dirty="0" smtClean="0"/>
              <a:t>Dugnadsansvarlig må stille </a:t>
            </a:r>
            <a:r>
              <a:rPr lang="nb-NO" sz="2400" dirty="0"/>
              <a:t>til komiteer (TINE, 3v3 etc) dersom ingen </a:t>
            </a:r>
            <a:r>
              <a:rPr lang="nb-NO" sz="2400" dirty="0" smtClean="0"/>
              <a:t>rekruttert, evt </a:t>
            </a:r>
            <a:r>
              <a:rPr lang="nb-NO" sz="2400" dirty="0" smtClean="0">
                <a:sym typeface="Wingdings" panose="05000000000000000000" pitchFamily="2" charset="2"/>
              </a:rPr>
              <a:t></a:t>
            </a:r>
            <a:r>
              <a:rPr lang="nb-NO" sz="2400" dirty="0" smtClean="0"/>
              <a:t>inntil </a:t>
            </a:r>
            <a:r>
              <a:rPr lang="nb-NO" sz="2400" dirty="0"/>
              <a:t>r</a:t>
            </a:r>
            <a:r>
              <a:rPr lang="nb-NO" sz="2400" dirty="0" smtClean="0"/>
              <a:t>ekruttert. </a:t>
            </a:r>
            <a:r>
              <a:rPr lang="nb-NO" sz="2400" dirty="0"/>
              <a:t>G</a:t>
            </a:r>
            <a:r>
              <a:rPr lang="nb-NO" sz="2400" dirty="0" smtClean="0"/>
              <a:t>jelder også oppsatte dugnader hvor foreldre ikke er fulgt opp godt nok, og/eller årsak ikke meldt inn. </a:t>
            </a:r>
          </a:p>
          <a:p>
            <a:r>
              <a:rPr lang="nb-NO" sz="2400" dirty="0" smtClean="0"/>
              <a:t>Avvik og utfordringer skal kommuniseres administrasjonsansvarlig NIL-Fotball. Alt løses.</a:t>
            </a:r>
          </a:p>
          <a:p>
            <a:r>
              <a:rPr lang="nb-NO" sz="2400" dirty="0" smtClean="0"/>
              <a:t>Inntekstdugnad 2 ganger per år er lagleder sitt ansvar, men kan delegeres </a:t>
            </a:r>
            <a:r>
              <a:rPr lang="nb-NO" sz="2400" dirty="0" smtClean="0"/>
              <a:t>dugnadsansvarlig</a:t>
            </a:r>
            <a:r>
              <a:rPr lang="nb-NO" sz="2400" dirty="0" smtClean="0"/>
              <a:t> </a:t>
            </a:r>
            <a:r>
              <a:rPr lang="nb-NO" sz="2400" dirty="0" smtClean="0"/>
              <a:t>i god </a:t>
            </a:r>
            <a:r>
              <a:rPr lang="nb-NO" sz="2400" dirty="0" smtClean="0"/>
              <a:t>tid. </a:t>
            </a:r>
            <a:endParaRPr lang="nb-NO" sz="2400" dirty="0" smtClean="0"/>
          </a:p>
          <a:p>
            <a:r>
              <a:rPr lang="nb-NO" sz="2400" dirty="0"/>
              <a:t>Kveldsmat på NIL-huset vår + </a:t>
            </a:r>
            <a:r>
              <a:rPr lang="nb-NO" sz="2400" dirty="0" smtClean="0"/>
              <a:t>høst</a:t>
            </a:r>
          </a:p>
          <a:p>
            <a:pPr marL="0" indent="0">
              <a:buNone/>
            </a:pPr>
            <a:r>
              <a:rPr lang="nb-NO" sz="1400" dirty="0" smtClean="0"/>
              <a:t>	(Frivillige/foreldre </a:t>
            </a:r>
            <a:r>
              <a:rPr lang="nb-NO" sz="1400" dirty="0"/>
              <a:t>hjelper til med mat, trenerne må også ta styring på organisering</a:t>
            </a:r>
            <a:r>
              <a:rPr lang="nb-NO" sz="1400" dirty="0" smtClean="0"/>
              <a:t>)</a:t>
            </a:r>
          </a:p>
          <a:p>
            <a:pPr marL="0" indent="0">
              <a:buNone/>
            </a:pPr>
            <a:endParaRPr lang="nb-NO" sz="1400" dirty="0"/>
          </a:p>
          <a:p>
            <a:pPr marL="0" indent="0">
              <a:buNone/>
            </a:pPr>
            <a:endParaRPr lang="nb-NO" sz="2400" dirty="0" smtClean="0"/>
          </a:p>
        </p:txBody>
      </p:sp>
      <p:sp>
        <p:nvSpPr>
          <p:cNvPr id="5" name="Tittel 1"/>
          <p:cNvSpPr txBox="1">
            <a:spLocks/>
          </p:cNvSpPr>
          <p:nvPr/>
        </p:nvSpPr>
        <p:spPr>
          <a:xfrm>
            <a:off x="1043608" y="6156176"/>
            <a:ext cx="7772400" cy="576064"/>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nb-NO" sz="2400" dirty="0" smtClean="0"/>
              <a:t>BYGGE LAG &amp; SOSIALT Hva kan dere bidra med?  </a:t>
            </a:r>
            <a:endParaRPr lang="nb-NO" sz="2400" dirty="0"/>
          </a:p>
        </p:txBody>
      </p:sp>
      <p:sp>
        <p:nvSpPr>
          <p:cNvPr id="7" name="Plassholder for innhold 2"/>
          <p:cNvSpPr txBox="1">
            <a:spLocks/>
          </p:cNvSpPr>
          <p:nvPr/>
        </p:nvSpPr>
        <p:spPr>
          <a:xfrm>
            <a:off x="1115540" y="5485719"/>
            <a:ext cx="7772400" cy="108946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defTabSz="266700">
              <a:buFont typeface="Wingdings 2"/>
              <a:buNone/>
            </a:pPr>
            <a:endParaRPr lang="nb-NO" dirty="0" smtClean="0"/>
          </a:p>
          <a:p>
            <a:pPr marL="0" indent="0">
              <a:buFont typeface="Wingdings 2"/>
              <a:buNone/>
            </a:pPr>
            <a:endParaRPr lang="nb-NO" b="1" dirty="0"/>
          </a:p>
        </p:txBody>
      </p:sp>
    </p:spTree>
    <p:extLst>
      <p:ext uri="{BB962C8B-B14F-4D97-AF65-F5344CB8AC3E}">
        <p14:creationId xmlns:p14="http://schemas.microsoft.com/office/powerpoint/2010/main" val="1915485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llighet">
  <a:themeElements>
    <a:clrScheme name="Billighe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illighet">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llighet">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illighe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53980</TotalTime>
  <Words>2335</Words>
  <Application>Microsoft Office PowerPoint</Application>
  <PresentationFormat>Skjermfremvisning (4:3)</PresentationFormat>
  <Paragraphs>260</Paragraphs>
  <Slides>19</Slides>
  <Notes>10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19</vt:i4>
      </vt:variant>
    </vt:vector>
  </HeadingPairs>
  <TitlesOfParts>
    <vt:vector size="27" baseType="lpstr">
      <vt:lpstr>Arial</vt:lpstr>
      <vt:lpstr>Calibri</vt:lpstr>
      <vt:lpstr>Franklin Gothic Book</vt:lpstr>
      <vt:lpstr>Perpetua</vt:lpstr>
      <vt:lpstr>Times New Roman</vt:lpstr>
      <vt:lpstr>Wingdings</vt:lpstr>
      <vt:lpstr>Wingdings 2</vt:lpstr>
      <vt:lpstr>Billighet</vt:lpstr>
      <vt:lpstr>Nittedal IL Fotballgruppa Dugnadsansvarlig </vt:lpstr>
      <vt:lpstr>Dugnadsansvarlig er:</vt:lpstr>
      <vt:lpstr>Dugnadsansvarlig oppgaver:</vt:lpstr>
      <vt:lpstr>Rutiner dugnadsansvarlige Samlet fra forum 2023 Kun rådgivende</vt:lpstr>
      <vt:lpstr>PowerPoint-presentasjon</vt:lpstr>
      <vt:lpstr>   Dugnader Fotballgruppen</vt:lpstr>
      <vt:lpstr>Komiteer NIL Fotball TINE-Fotballskole og Santander 3v3 Dette er kun «stikkord» for de som lurer på hva det innebærer å være med litt ekstra.</vt:lpstr>
      <vt:lpstr>Informasjon fra NIL hovedlag klubbhåndbok.  </vt:lpstr>
      <vt:lpstr>Oppgaver til fordeling mellom lagleder og dugnadsansvarlig</vt:lpstr>
      <vt:lpstr>INFORMASJONSKANALER  DUGNADSANSVARLIGE </vt:lpstr>
      <vt:lpstr>INFORMASJONSKANALER foreldre/foresatte</vt:lpstr>
      <vt:lpstr>FORELDREMØTER</vt:lpstr>
      <vt:lpstr>Forventninger foreldre  </vt:lpstr>
      <vt:lpstr>Konsekvenser av å ikke møte på dugnad</vt:lpstr>
      <vt:lpstr>Hvordan skape positivitet</vt:lpstr>
      <vt:lpstr>NIF lovverk og veiledning</vt:lpstr>
      <vt:lpstr>LAGLISTER Dugnader blir ofte fordelt  etter antall utøvere i Spoortz. </vt:lpstr>
      <vt:lpstr>ANNET</vt:lpstr>
      <vt:lpstr>Litt realitetsinformasjon  -til stille ettertanke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Nittedal IL Fotball G8</dc:title>
  <dc:creator>Leif</dc:creator>
  <cp:lastModifiedBy>Lynn Hagen</cp:lastModifiedBy>
  <cp:revision>516</cp:revision>
  <cp:lastPrinted>2023-11-04T01:01:21Z</cp:lastPrinted>
  <dcterms:created xsi:type="dcterms:W3CDTF">2018-04-02T14:26:16Z</dcterms:created>
  <dcterms:modified xsi:type="dcterms:W3CDTF">2023-11-29T02:49:55Z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