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9906000" cy="6858000" type="A4"/>
  <p:notesSz cx="10018713" cy="688816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7" autoAdjust="0"/>
  </p:normalViewPr>
  <p:slideViewPr>
    <p:cSldViewPr snapToGrid="0">
      <p:cViewPr varScale="1">
        <p:scale>
          <a:sx n="83" d="100"/>
          <a:sy n="83" d="100"/>
        </p:scale>
        <p:origin x="1282" y="6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2"/>
            <a:ext cx="4341442" cy="345604"/>
          </a:xfrm>
          <a:prstGeom prst="rect">
            <a:avLst/>
          </a:prstGeom>
        </p:spPr>
        <p:txBody>
          <a:bodyPr vert="horz" lIns="91998" tIns="45999" rIns="91998" bIns="45999" rtlCol="0"/>
          <a:lstStyle>
            <a:lvl1pPr algn="l">
              <a:defRPr sz="1200"/>
            </a:lvl1pPr>
          </a:lstStyle>
          <a:p>
            <a:endParaRPr lang="nb-NO"/>
          </a:p>
        </p:txBody>
      </p:sp>
      <p:sp>
        <p:nvSpPr>
          <p:cNvPr id="3" name="Plassholder for dato 2"/>
          <p:cNvSpPr>
            <a:spLocks noGrp="1"/>
          </p:cNvSpPr>
          <p:nvPr>
            <p:ph type="dt" idx="1"/>
          </p:nvPr>
        </p:nvSpPr>
        <p:spPr>
          <a:xfrm>
            <a:off x="5674952" y="2"/>
            <a:ext cx="4341442" cy="345604"/>
          </a:xfrm>
          <a:prstGeom prst="rect">
            <a:avLst/>
          </a:prstGeom>
        </p:spPr>
        <p:txBody>
          <a:bodyPr vert="horz" lIns="91998" tIns="45999" rIns="91998" bIns="45999" rtlCol="0"/>
          <a:lstStyle>
            <a:lvl1pPr algn="r">
              <a:defRPr sz="1200"/>
            </a:lvl1pPr>
          </a:lstStyle>
          <a:p>
            <a:fld id="{1CE3C017-D46B-4E8F-A882-20C02B3A13E2}" type="datetimeFigureOut">
              <a:rPr lang="nb-NO" smtClean="0"/>
              <a:t>06.02.2024</a:t>
            </a:fld>
            <a:endParaRPr lang="nb-NO"/>
          </a:p>
        </p:txBody>
      </p:sp>
      <p:sp>
        <p:nvSpPr>
          <p:cNvPr id="4" name="Plassholder for lysbilde 3"/>
          <p:cNvSpPr>
            <a:spLocks noGrp="1" noRot="1" noChangeAspect="1"/>
          </p:cNvSpPr>
          <p:nvPr>
            <p:ph type="sldImg" idx="2"/>
          </p:nvPr>
        </p:nvSpPr>
        <p:spPr>
          <a:xfrm>
            <a:off x="3328988" y="860425"/>
            <a:ext cx="3360737" cy="2325688"/>
          </a:xfrm>
          <a:prstGeom prst="rect">
            <a:avLst/>
          </a:prstGeom>
          <a:noFill/>
          <a:ln w="12700">
            <a:solidFill>
              <a:prstClr val="black"/>
            </a:solidFill>
          </a:ln>
        </p:spPr>
        <p:txBody>
          <a:bodyPr vert="horz" lIns="91998" tIns="45999" rIns="91998" bIns="45999" rtlCol="0" anchor="ctr"/>
          <a:lstStyle/>
          <a:p>
            <a:endParaRPr lang="nb-NO"/>
          </a:p>
        </p:txBody>
      </p:sp>
      <p:sp>
        <p:nvSpPr>
          <p:cNvPr id="5" name="Plassholder for notater 4"/>
          <p:cNvSpPr>
            <a:spLocks noGrp="1"/>
          </p:cNvSpPr>
          <p:nvPr>
            <p:ph type="body" sz="quarter" idx="3"/>
          </p:nvPr>
        </p:nvSpPr>
        <p:spPr>
          <a:xfrm>
            <a:off x="1001872" y="3314928"/>
            <a:ext cx="8014970" cy="2712215"/>
          </a:xfrm>
          <a:prstGeom prst="rect">
            <a:avLst/>
          </a:prstGeom>
        </p:spPr>
        <p:txBody>
          <a:bodyPr vert="horz" lIns="91998" tIns="45999" rIns="91998" bIns="45999"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6542560"/>
            <a:ext cx="4341442" cy="345603"/>
          </a:xfrm>
          <a:prstGeom prst="rect">
            <a:avLst/>
          </a:prstGeom>
        </p:spPr>
        <p:txBody>
          <a:bodyPr vert="horz" lIns="91998" tIns="45999" rIns="91998" bIns="45999" rtlCol="0" anchor="b"/>
          <a:lstStyle>
            <a:lvl1pPr algn="l">
              <a:defRPr sz="1200"/>
            </a:lvl1pPr>
          </a:lstStyle>
          <a:p>
            <a:endParaRPr lang="nb-NO"/>
          </a:p>
        </p:txBody>
      </p:sp>
      <p:sp>
        <p:nvSpPr>
          <p:cNvPr id="7" name="Plassholder for lysbildenummer 6"/>
          <p:cNvSpPr>
            <a:spLocks noGrp="1"/>
          </p:cNvSpPr>
          <p:nvPr>
            <p:ph type="sldNum" sz="quarter" idx="5"/>
          </p:nvPr>
        </p:nvSpPr>
        <p:spPr>
          <a:xfrm>
            <a:off x="5674952" y="6542560"/>
            <a:ext cx="4341442" cy="345603"/>
          </a:xfrm>
          <a:prstGeom prst="rect">
            <a:avLst/>
          </a:prstGeom>
        </p:spPr>
        <p:txBody>
          <a:bodyPr vert="horz" lIns="91998" tIns="45999" rIns="91998" bIns="45999" rtlCol="0" anchor="b"/>
          <a:lstStyle>
            <a:lvl1pPr algn="r">
              <a:defRPr sz="1200"/>
            </a:lvl1pPr>
          </a:lstStyle>
          <a:p>
            <a:fld id="{5C1AFD8F-D027-41F1-AB0C-A9E2540BF5ED}" type="slidenum">
              <a:rPr lang="nb-NO" smtClean="0"/>
              <a:t>‹#›</a:t>
            </a:fld>
            <a:endParaRPr lang="nb-NO"/>
          </a:p>
        </p:txBody>
      </p:sp>
    </p:spTree>
    <p:extLst>
      <p:ext uri="{BB962C8B-B14F-4D97-AF65-F5344CB8AC3E}">
        <p14:creationId xmlns:p14="http://schemas.microsoft.com/office/powerpoint/2010/main" val="2739878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1006280" y="3584867"/>
            <a:ext cx="8050221" cy="3396188"/>
          </a:xfrm>
          <a:prstGeom prst="rect">
            <a:avLst/>
          </a:prstGeom>
          <a:noFill/>
          <a:ln>
            <a:noFill/>
          </a:ln>
        </p:spPr>
        <p:txBody>
          <a:bodyPr wrap="square" lIns="92939" tIns="92939" rIns="92939" bIns="92939" anchor="ctr" anchorCtr="0">
            <a:noAutofit/>
          </a:bodyPr>
          <a:lstStyle/>
          <a:p>
            <a:pPr>
              <a:buNone/>
            </a:pPr>
            <a:endParaRPr dirty="0"/>
          </a:p>
        </p:txBody>
      </p:sp>
      <p:sp>
        <p:nvSpPr>
          <p:cNvPr id="140" name="Shape 140"/>
          <p:cNvSpPr>
            <a:spLocks noGrp="1" noRot="1" noChangeAspect="1"/>
          </p:cNvSpPr>
          <p:nvPr>
            <p:ph type="sldImg" idx="2"/>
          </p:nvPr>
        </p:nvSpPr>
        <p:spPr>
          <a:xfrm>
            <a:off x="2989263" y="566738"/>
            <a:ext cx="4086225" cy="28289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5340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nb-NO" smtClean="0"/>
              <a:t>Klikk for å redigere tittelstil</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ABDF82EE-C80C-4F69-9017-C0BB7249715C}" type="datetimeFigureOut">
              <a:rPr lang="nb-NO" smtClean="0"/>
              <a:t>06.02.2024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4293B72-64FB-4DC5-9617-6B10FDEA2D2E}" type="slidenum">
              <a:rPr lang="nb-NO" smtClean="0"/>
              <a:t>‹#›</a:t>
            </a:fld>
            <a:endParaRPr lang="nb-NO"/>
          </a:p>
        </p:txBody>
      </p:sp>
    </p:spTree>
    <p:extLst>
      <p:ext uri="{BB962C8B-B14F-4D97-AF65-F5344CB8AC3E}">
        <p14:creationId xmlns:p14="http://schemas.microsoft.com/office/powerpoint/2010/main" val="283521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ABDF82EE-C80C-4F69-9017-C0BB7249715C}" type="datetimeFigureOut">
              <a:rPr lang="nb-NO" smtClean="0"/>
              <a:t>06.02.2024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4293B72-64FB-4DC5-9617-6B10FDEA2D2E}" type="slidenum">
              <a:rPr lang="nb-NO" smtClean="0"/>
              <a:t>‹#›</a:t>
            </a:fld>
            <a:endParaRPr lang="nb-NO"/>
          </a:p>
        </p:txBody>
      </p:sp>
    </p:spTree>
    <p:extLst>
      <p:ext uri="{BB962C8B-B14F-4D97-AF65-F5344CB8AC3E}">
        <p14:creationId xmlns:p14="http://schemas.microsoft.com/office/powerpoint/2010/main" val="1482336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ABDF82EE-C80C-4F69-9017-C0BB7249715C}" type="datetimeFigureOut">
              <a:rPr lang="nb-NO" smtClean="0"/>
              <a:t>06.02.2024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4293B72-64FB-4DC5-9617-6B10FDEA2D2E}" type="slidenum">
              <a:rPr lang="nb-NO" smtClean="0"/>
              <a:t>‹#›</a:t>
            </a:fld>
            <a:endParaRPr lang="nb-NO"/>
          </a:p>
        </p:txBody>
      </p:sp>
    </p:spTree>
    <p:extLst>
      <p:ext uri="{BB962C8B-B14F-4D97-AF65-F5344CB8AC3E}">
        <p14:creationId xmlns:p14="http://schemas.microsoft.com/office/powerpoint/2010/main" val="1547579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ABDF82EE-C80C-4F69-9017-C0BB7249715C}" type="datetimeFigureOut">
              <a:rPr lang="nb-NO" smtClean="0"/>
              <a:t>06.02.2024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4293B72-64FB-4DC5-9617-6B10FDEA2D2E}" type="slidenum">
              <a:rPr lang="nb-NO" smtClean="0"/>
              <a:t>‹#›</a:t>
            </a:fld>
            <a:endParaRPr lang="nb-NO"/>
          </a:p>
        </p:txBody>
      </p:sp>
    </p:spTree>
    <p:extLst>
      <p:ext uri="{BB962C8B-B14F-4D97-AF65-F5344CB8AC3E}">
        <p14:creationId xmlns:p14="http://schemas.microsoft.com/office/powerpoint/2010/main" val="937222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nb-NO" smtClean="0"/>
              <a:t>Klikk for å redigere tittelstil</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ABDF82EE-C80C-4F69-9017-C0BB7249715C}" type="datetimeFigureOut">
              <a:rPr lang="nb-NO" smtClean="0"/>
              <a:t>06.02.2024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4293B72-64FB-4DC5-9617-6B10FDEA2D2E}" type="slidenum">
              <a:rPr lang="nb-NO" smtClean="0"/>
              <a:t>‹#›</a:t>
            </a:fld>
            <a:endParaRPr lang="nb-NO"/>
          </a:p>
        </p:txBody>
      </p:sp>
    </p:spTree>
    <p:extLst>
      <p:ext uri="{BB962C8B-B14F-4D97-AF65-F5344CB8AC3E}">
        <p14:creationId xmlns:p14="http://schemas.microsoft.com/office/powerpoint/2010/main" val="37190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ABDF82EE-C80C-4F69-9017-C0BB7249715C}" type="datetimeFigureOut">
              <a:rPr lang="nb-NO" smtClean="0"/>
              <a:t>06.02.2024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24293B72-64FB-4DC5-9617-6B10FDEA2D2E}" type="slidenum">
              <a:rPr lang="nb-NO" smtClean="0"/>
              <a:t>‹#›</a:t>
            </a:fld>
            <a:endParaRPr lang="nb-NO"/>
          </a:p>
        </p:txBody>
      </p:sp>
    </p:spTree>
    <p:extLst>
      <p:ext uri="{BB962C8B-B14F-4D97-AF65-F5344CB8AC3E}">
        <p14:creationId xmlns:p14="http://schemas.microsoft.com/office/powerpoint/2010/main" val="25720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682329" y="2505075"/>
            <a:ext cx="4190702"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5014913" y="2505075"/>
            <a:ext cx="4211340"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ABDF82EE-C80C-4F69-9017-C0BB7249715C}" type="datetimeFigureOut">
              <a:rPr lang="nb-NO" smtClean="0"/>
              <a:t>06.02.2024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24293B72-64FB-4DC5-9617-6B10FDEA2D2E}" type="slidenum">
              <a:rPr lang="nb-NO" smtClean="0"/>
              <a:t>‹#›</a:t>
            </a:fld>
            <a:endParaRPr lang="nb-NO"/>
          </a:p>
        </p:txBody>
      </p:sp>
    </p:spTree>
    <p:extLst>
      <p:ext uri="{BB962C8B-B14F-4D97-AF65-F5344CB8AC3E}">
        <p14:creationId xmlns:p14="http://schemas.microsoft.com/office/powerpoint/2010/main" val="3285688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ABDF82EE-C80C-4F69-9017-C0BB7249715C}" type="datetimeFigureOut">
              <a:rPr lang="nb-NO" smtClean="0"/>
              <a:t>06.02.2024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24293B72-64FB-4DC5-9617-6B10FDEA2D2E}" type="slidenum">
              <a:rPr lang="nb-NO" smtClean="0"/>
              <a:t>‹#›</a:t>
            </a:fld>
            <a:endParaRPr lang="nb-NO"/>
          </a:p>
        </p:txBody>
      </p:sp>
    </p:spTree>
    <p:extLst>
      <p:ext uri="{BB962C8B-B14F-4D97-AF65-F5344CB8AC3E}">
        <p14:creationId xmlns:p14="http://schemas.microsoft.com/office/powerpoint/2010/main" val="350953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DF82EE-C80C-4F69-9017-C0BB7249715C}" type="datetimeFigureOut">
              <a:rPr lang="nb-NO" smtClean="0"/>
              <a:t>06.02.2024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24293B72-64FB-4DC5-9617-6B10FDEA2D2E}" type="slidenum">
              <a:rPr lang="nb-NO" smtClean="0"/>
              <a:t>‹#›</a:t>
            </a:fld>
            <a:endParaRPr lang="nb-NO"/>
          </a:p>
        </p:txBody>
      </p:sp>
    </p:spTree>
    <p:extLst>
      <p:ext uri="{BB962C8B-B14F-4D97-AF65-F5344CB8AC3E}">
        <p14:creationId xmlns:p14="http://schemas.microsoft.com/office/powerpoint/2010/main" val="2548030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b-NO" smtClean="0"/>
              <a:t>Klikk for å redigere tittelstil</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ABDF82EE-C80C-4F69-9017-C0BB7249715C}" type="datetimeFigureOut">
              <a:rPr lang="nb-NO" smtClean="0"/>
              <a:t>06.02.2024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24293B72-64FB-4DC5-9617-6B10FDEA2D2E}" type="slidenum">
              <a:rPr lang="nb-NO" smtClean="0"/>
              <a:t>‹#›</a:t>
            </a:fld>
            <a:endParaRPr lang="nb-NO"/>
          </a:p>
        </p:txBody>
      </p:sp>
    </p:spTree>
    <p:extLst>
      <p:ext uri="{BB962C8B-B14F-4D97-AF65-F5344CB8AC3E}">
        <p14:creationId xmlns:p14="http://schemas.microsoft.com/office/powerpoint/2010/main" val="218311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ABDF82EE-C80C-4F69-9017-C0BB7249715C}" type="datetimeFigureOut">
              <a:rPr lang="nb-NO" smtClean="0"/>
              <a:t>06.02.2024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24293B72-64FB-4DC5-9617-6B10FDEA2D2E}" type="slidenum">
              <a:rPr lang="nb-NO" smtClean="0"/>
              <a:t>‹#›</a:t>
            </a:fld>
            <a:endParaRPr lang="nb-NO"/>
          </a:p>
        </p:txBody>
      </p:sp>
    </p:spTree>
    <p:extLst>
      <p:ext uri="{BB962C8B-B14F-4D97-AF65-F5344CB8AC3E}">
        <p14:creationId xmlns:p14="http://schemas.microsoft.com/office/powerpoint/2010/main" val="3359614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DF82EE-C80C-4F69-9017-C0BB7249715C}" type="datetimeFigureOut">
              <a:rPr lang="nb-NO" smtClean="0"/>
              <a:t>06.02.2024</a:t>
            </a:fld>
            <a:endParaRPr lang="nb-NO"/>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93B72-64FB-4DC5-9617-6B10FDEA2D2E}" type="slidenum">
              <a:rPr lang="nb-NO" smtClean="0"/>
              <a:t>‹#›</a:t>
            </a:fld>
            <a:endParaRPr lang="nb-NO"/>
          </a:p>
        </p:txBody>
      </p:sp>
    </p:spTree>
    <p:extLst>
      <p:ext uri="{BB962C8B-B14F-4D97-AF65-F5344CB8AC3E}">
        <p14:creationId xmlns:p14="http://schemas.microsoft.com/office/powerpoint/2010/main" val="22086000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ittedalil.no/fotball/om/kios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graphicFrame>
        <p:nvGraphicFramePr>
          <p:cNvPr id="142" name="Shape 142"/>
          <p:cNvGraphicFramePr/>
          <p:nvPr>
            <p:extLst>
              <p:ext uri="{D42A27DB-BD31-4B8C-83A1-F6EECF244321}">
                <p14:modId xmlns:p14="http://schemas.microsoft.com/office/powerpoint/2010/main" val="1768907747"/>
              </p:ext>
            </p:extLst>
          </p:nvPr>
        </p:nvGraphicFramePr>
        <p:xfrm>
          <a:off x="0" y="381000"/>
          <a:ext cx="9905999" cy="6476999"/>
        </p:xfrm>
        <a:graphic>
          <a:graphicData uri="http://schemas.openxmlformats.org/drawingml/2006/table">
            <a:tbl>
              <a:tblPr firstRow="1" bandRow="1">
                <a:noFill/>
              </a:tblPr>
              <a:tblGrid>
                <a:gridCol w="1754909"/>
                <a:gridCol w="5144655"/>
                <a:gridCol w="1971809"/>
                <a:gridCol w="1034626"/>
              </a:tblGrid>
              <a:tr h="435511">
                <a:tc>
                  <a:txBody>
                    <a:bodyPr/>
                    <a:lstStyle/>
                    <a:p>
                      <a:pPr marL="0" marR="0" lvl="0" indent="0" algn="l" rtl="0">
                        <a:spcBef>
                          <a:spcPts val="0"/>
                        </a:spcBef>
                        <a:buSzPct val="25000"/>
                        <a:buNone/>
                      </a:pPr>
                      <a:r>
                        <a:rPr lang="nb-NO" sz="2000" b="1" u="sng" strike="noStrike" cap="none" dirty="0" smtClean="0">
                          <a:solidFill>
                            <a:srgbClr val="FF0000"/>
                          </a:solidFill>
                        </a:rPr>
                        <a:t>Dugnad</a:t>
                      </a:r>
                      <a:r>
                        <a:rPr lang="nb-NO" sz="2000" b="1" u="sng" strike="noStrike" cap="none" baseline="0" dirty="0" smtClean="0">
                          <a:solidFill>
                            <a:srgbClr val="FF0000"/>
                          </a:solidFill>
                        </a:rPr>
                        <a:t> </a:t>
                      </a:r>
                      <a:endParaRPr lang="x-none" sz="2000" b="1" u="sng" strike="noStrike" cap="none" dirty="0">
                        <a:solidFill>
                          <a:srgbClr val="FF0000"/>
                        </a:solidFill>
                      </a:endParaRPr>
                    </a:p>
                  </a:txBody>
                  <a:tcPr marL="35613" marR="35613" marT="17806" marB="17806"/>
                </a:tc>
                <a:tc>
                  <a:txBody>
                    <a:bodyPr/>
                    <a:lstStyle/>
                    <a:p>
                      <a:pPr marL="0" marR="0" lvl="0" indent="0" algn="l" rtl="0">
                        <a:spcBef>
                          <a:spcPts val="0"/>
                        </a:spcBef>
                        <a:buSzPct val="25000"/>
                        <a:buNone/>
                      </a:pPr>
                      <a:r>
                        <a:rPr lang="x-none" sz="2000" b="1" u="sng" dirty="0">
                          <a:solidFill>
                            <a:srgbClr val="FF0000"/>
                          </a:solidFill>
                        </a:rPr>
                        <a:t>Beskrivelse</a:t>
                      </a:r>
                    </a:p>
                  </a:txBody>
                  <a:tcPr marL="35613" marR="35613" marT="17806" marB="17806"/>
                </a:tc>
                <a:tc>
                  <a:txBody>
                    <a:bodyPr/>
                    <a:lstStyle/>
                    <a:p>
                      <a:pPr marL="0" marR="0" lvl="0" indent="0" algn="l" rtl="0">
                        <a:spcBef>
                          <a:spcPts val="0"/>
                        </a:spcBef>
                        <a:buSzPct val="25000"/>
                        <a:buNone/>
                      </a:pPr>
                      <a:r>
                        <a:rPr lang="x-none" sz="2000" b="1" u="sng" dirty="0" smtClean="0">
                          <a:solidFill>
                            <a:srgbClr val="FF0000"/>
                          </a:solidFill>
                        </a:rPr>
                        <a:t>Anvarlig</a:t>
                      </a:r>
                      <a:r>
                        <a:rPr lang="nb-NO" sz="2000" b="1" u="sng" dirty="0" smtClean="0">
                          <a:solidFill>
                            <a:srgbClr val="FF0000"/>
                          </a:solidFill>
                        </a:rPr>
                        <a:t>e kull</a:t>
                      </a:r>
                      <a:endParaRPr lang="x-none" sz="2000" b="1" u="sng" dirty="0">
                        <a:solidFill>
                          <a:srgbClr val="FF0000"/>
                        </a:solidFill>
                      </a:endParaRPr>
                    </a:p>
                  </a:txBody>
                  <a:tcPr marL="35613" marR="35613" marT="17806" marB="17806"/>
                </a:tc>
                <a:tc>
                  <a:txBody>
                    <a:bodyPr/>
                    <a:lstStyle/>
                    <a:p>
                      <a:pPr marL="0" marR="0" lvl="0" indent="0" algn="l" rtl="0">
                        <a:spcBef>
                          <a:spcPts val="0"/>
                        </a:spcBef>
                        <a:buSzPct val="25000"/>
                        <a:buNone/>
                      </a:pPr>
                      <a:r>
                        <a:rPr lang="x-none" sz="2000" b="1" u="sng" dirty="0">
                          <a:solidFill>
                            <a:srgbClr val="FF0000"/>
                          </a:solidFill>
                        </a:rPr>
                        <a:t>Frist</a:t>
                      </a:r>
                    </a:p>
                  </a:txBody>
                  <a:tcPr marL="35613" marR="35613" marT="17806" marB="17806"/>
                </a:tc>
              </a:tr>
              <a:tr h="980091">
                <a:tc>
                  <a:txBody>
                    <a:bodyPr/>
                    <a:lstStyle/>
                    <a:p>
                      <a:pPr marL="0" marR="0" lvl="0" indent="0" algn="l" rtl="0">
                        <a:spcBef>
                          <a:spcPts val="0"/>
                        </a:spcBef>
                        <a:buClr>
                          <a:schemeClr val="dk1"/>
                        </a:buClr>
                        <a:buSzPct val="25000"/>
                        <a:buFont typeface="Calibri"/>
                        <a:buNone/>
                      </a:pPr>
                      <a:r>
                        <a:rPr lang="nb-NO" sz="1600" b="1" dirty="0" smtClean="0">
                          <a:solidFill>
                            <a:srgbClr val="FF0000"/>
                          </a:solidFill>
                        </a:rPr>
                        <a:t>Kioskdugnad</a:t>
                      </a:r>
                      <a:endParaRPr lang="x-none" sz="1600" b="1" dirty="0">
                        <a:solidFill>
                          <a:srgbClr val="FF0000"/>
                        </a:solidFill>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i="0" kern="1200" dirty="0" smtClean="0">
                          <a:solidFill>
                            <a:schemeClr val="tx1"/>
                          </a:solidFill>
                          <a:effectLst/>
                          <a:latin typeface="+mn-lt"/>
                          <a:ea typeface="+mn-ea"/>
                          <a:cs typeface="+mn-cs"/>
                        </a:rPr>
                        <a:t>Blir satt opp 1-2 uker ift til antall spillere på laget. Kiosken skal være åpen man-</a:t>
                      </a:r>
                      <a:r>
                        <a:rPr lang="nb-NO" sz="1200" b="1" i="0" kern="1200" dirty="0" err="1" smtClean="0">
                          <a:solidFill>
                            <a:schemeClr val="tx1"/>
                          </a:solidFill>
                          <a:effectLst/>
                          <a:latin typeface="+mn-lt"/>
                          <a:ea typeface="+mn-ea"/>
                          <a:cs typeface="+mn-cs"/>
                        </a:rPr>
                        <a:t>tors</a:t>
                      </a:r>
                      <a:r>
                        <a:rPr lang="nb-NO" sz="1200" b="1" i="0" kern="1200" dirty="0" smtClean="0">
                          <a:solidFill>
                            <a:schemeClr val="tx1"/>
                          </a:solidFill>
                          <a:effectLst/>
                          <a:latin typeface="+mn-lt"/>
                          <a:ea typeface="+mn-ea"/>
                          <a:cs typeface="+mn-cs"/>
                        </a:rPr>
                        <a:t> kl.17-21 mai-september, samt under alle kamper april-oktober. Forsøker å justere fordelingen noe</a:t>
                      </a:r>
                      <a:r>
                        <a:rPr lang="nb-NO" sz="1200" b="1" i="0" kern="1200" baseline="0" dirty="0" smtClean="0">
                          <a:solidFill>
                            <a:schemeClr val="tx1"/>
                          </a:solidFill>
                          <a:effectLst/>
                          <a:latin typeface="+mn-lt"/>
                          <a:ea typeface="+mn-ea"/>
                          <a:cs typeface="+mn-cs"/>
                        </a:rPr>
                        <a:t> etter skoleavslutninger, arrangementer, cuper etc. Se også </a:t>
                      </a:r>
                      <a:r>
                        <a:rPr lang="nb-NO" sz="1200" dirty="0" smtClean="0">
                          <a:hlinkClick r:id="rId3"/>
                        </a:rPr>
                        <a:t>Kiosk | Nittedal IL</a:t>
                      </a:r>
                      <a:endParaRPr lang="x-none" sz="1200" b="1" dirty="0">
                        <a:solidFill>
                          <a:schemeClr val="tx1"/>
                        </a:solidFill>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dirty="0" smtClean="0">
                          <a:solidFill>
                            <a:schemeClr val="tx1"/>
                          </a:solidFill>
                          <a:latin typeface="Calibri"/>
                          <a:ea typeface="Calibri"/>
                          <a:cs typeface="Calibri"/>
                          <a:sym typeface="Calibri"/>
                        </a:rPr>
                        <a:t>Alle</a:t>
                      </a:r>
                      <a:r>
                        <a:rPr lang="nb-NO" sz="1200" b="1" baseline="0" dirty="0" smtClean="0">
                          <a:solidFill>
                            <a:schemeClr val="tx1"/>
                          </a:solidFill>
                          <a:latin typeface="Calibri"/>
                          <a:ea typeface="Calibri"/>
                          <a:cs typeface="Calibri"/>
                          <a:sym typeface="Calibri"/>
                        </a:rPr>
                        <a:t> bortsett fra 10-års kullet som har TINE fotballskole. Heller ikke 6-års kullet som har oppstart vår før første skolestart. </a:t>
                      </a:r>
                      <a:endParaRPr sz="1200" b="1" dirty="0">
                        <a:solidFill>
                          <a:schemeClr val="tx1"/>
                        </a:solidFill>
                        <a:latin typeface="Calibri"/>
                        <a:ea typeface="Calibri"/>
                        <a:cs typeface="Calibri"/>
                        <a:sym typeface="Calibri"/>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dirty="0" smtClean="0">
                          <a:solidFill>
                            <a:schemeClr val="tx1"/>
                          </a:solidFill>
                        </a:rPr>
                        <a:t>Primo mars. Når serien</a:t>
                      </a:r>
                      <a:r>
                        <a:rPr lang="nb-NO" sz="1200" b="1" baseline="0" dirty="0" smtClean="0">
                          <a:solidFill>
                            <a:schemeClr val="tx1"/>
                          </a:solidFill>
                        </a:rPr>
                        <a:t> er lagt ut. </a:t>
                      </a:r>
                      <a:endParaRPr lang="nb-NO" sz="1200" b="1" dirty="0" smtClean="0">
                        <a:solidFill>
                          <a:schemeClr val="tx1"/>
                        </a:solidFill>
                      </a:endParaRPr>
                    </a:p>
                  </a:txBody>
                  <a:tcPr marL="35613" marR="35613" marT="17806" marB="17806"/>
                </a:tc>
              </a:tr>
              <a:tr h="802226">
                <a:tc>
                  <a:txBody>
                    <a:bodyPr/>
                    <a:lstStyle/>
                    <a:p>
                      <a:pPr marL="0" marR="0" lvl="0" indent="0" algn="l" rtl="0">
                        <a:spcBef>
                          <a:spcPts val="0"/>
                        </a:spcBef>
                        <a:buClr>
                          <a:schemeClr val="dk1"/>
                        </a:buClr>
                        <a:buSzPct val="25000"/>
                        <a:buFont typeface="Calibri"/>
                        <a:buNone/>
                      </a:pPr>
                      <a:r>
                        <a:rPr lang="nb-NO" sz="1600" b="1" dirty="0" smtClean="0">
                          <a:solidFill>
                            <a:srgbClr val="FF0000"/>
                          </a:solidFill>
                        </a:rPr>
                        <a:t>Anleggsdugnad</a:t>
                      </a:r>
                      <a:endParaRPr lang="x-none" sz="1600" b="1" dirty="0">
                        <a:solidFill>
                          <a:srgbClr val="FF0000"/>
                        </a:solidFill>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baseline="0" dirty="0" smtClean="0">
                          <a:solidFill>
                            <a:schemeClr val="tx1"/>
                          </a:solidFill>
                        </a:rPr>
                        <a:t>Avvikles på noe kort varsel. Anleggsansvarlig angir antall personer etter behov. Denne dugnaden innebærer mindre reparasjoner på anlegget, rydding, maling etc. Her er det ofte behov for utstyr som rive, rake, drill, spade, stige, hammer osv. </a:t>
                      </a:r>
                      <a:r>
                        <a:rPr lang="nb-NO" sz="1200" b="1" baseline="0" dirty="0" smtClean="0">
                          <a:solidFill>
                            <a:schemeClr val="tx1"/>
                          </a:solidFill>
                          <a:latin typeface="+mn-lt"/>
                          <a:cs typeface="Calibri"/>
                          <a:sym typeface="Calibri"/>
                        </a:rPr>
                        <a:t>Hvilke lag som blir forespurt v</a:t>
                      </a:r>
                      <a:r>
                        <a:rPr lang="nb-NO" sz="1200" b="1" dirty="0" smtClean="0">
                          <a:solidFill>
                            <a:schemeClr val="tx1"/>
                          </a:solidFill>
                          <a:latin typeface="+mn-lt"/>
                          <a:ea typeface="Calibri"/>
                          <a:cs typeface="Calibri"/>
                          <a:sym typeface="Calibri"/>
                        </a:rPr>
                        <a:t>arierer</a:t>
                      </a:r>
                      <a:r>
                        <a:rPr lang="nb-NO" sz="1200" b="1" baseline="0" dirty="0" smtClean="0">
                          <a:solidFill>
                            <a:schemeClr val="tx1"/>
                          </a:solidFill>
                          <a:latin typeface="+mn-lt"/>
                          <a:ea typeface="Calibri"/>
                          <a:cs typeface="Calibri"/>
                          <a:sym typeface="Calibri"/>
                        </a:rPr>
                        <a:t> utfra andre dugnader.</a:t>
                      </a:r>
                      <a:endParaRPr lang="x-none" sz="1200" b="1" dirty="0">
                        <a:solidFill>
                          <a:schemeClr val="tx1"/>
                        </a:solidFill>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baseline="0" dirty="0" smtClean="0">
                          <a:solidFill>
                            <a:schemeClr val="tx1"/>
                          </a:solidFill>
                          <a:latin typeface="Calibri"/>
                          <a:ea typeface="Calibri"/>
                          <a:cs typeface="Calibri"/>
                          <a:sym typeface="Calibri"/>
                        </a:rPr>
                        <a:t>Kull over 12 år.</a:t>
                      </a:r>
                      <a:endParaRPr sz="1200" b="1" dirty="0">
                        <a:solidFill>
                          <a:schemeClr val="tx1"/>
                        </a:solidFill>
                        <a:latin typeface="Calibri"/>
                        <a:ea typeface="Calibri"/>
                        <a:cs typeface="Calibri"/>
                        <a:sym typeface="Calibri"/>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dirty="0" smtClean="0">
                          <a:solidFill>
                            <a:schemeClr val="tx1"/>
                          </a:solidFill>
                        </a:rPr>
                        <a:t>Hele</a:t>
                      </a:r>
                      <a:r>
                        <a:rPr lang="nb-NO" sz="1200" b="1" baseline="0" dirty="0" smtClean="0">
                          <a:solidFill>
                            <a:schemeClr val="tx1"/>
                          </a:solidFill>
                        </a:rPr>
                        <a:t> året.</a:t>
                      </a:r>
                      <a:endParaRPr lang="x-none" sz="1200" b="1" dirty="0">
                        <a:solidFill>
                          <a:schemeClr val="tx1"/>
                        </a:solidFill>
                      </a:endParaRPr>
                    </a:p>
                  </a:txBody>
                  <a:tcPr marL="35613" marR="35613" marT="17806" marB="17806"/>
                </a:tc>
              </a:tr>
              <a:tr h="602751">
                <a:tc>
                  <a:txBody>
                    <a:bodyPr/>
                    <a:lstStyle/>
                    <a:p>
                      <a:pPr marL="0" marR="0" lvl="0" indent="0" algn="l" rtl="0">
                        <a:spcBef>
                          <a:spcPts val="0"/>
                        </a:spcBef>
                        <a:buClr>
                          <a:schemeClr val="dk1"/>
                        </a:buClr>
                        <a:buSzPct val="25000"/>
                        <a:buFont typeface="Calibri"/>
                        <a:buNone/>
                      </a:pPr>
                      <a:r>
                        <a:rPr lang="nb-NO" sz="1600" b="1" dirty="0" smtClean="0">
                          <a:solidFill>
                            <a:srgbClr val="FF0000"/>
                          </a:solidFill>
                        </a:rPr>
                        <a:t>Kunstdugnad</a:t>
                      </a:r>
                      <a:endParaRPr lang="x-none" sz="1600" b="1" dirty="0">
                        <a:solidFill>
                          <a:srgbClr val="FF0000"/>
                        </a:solidFill>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dirty="0" smtClean="0">
                          <a:solidFill>
                            <a:schemeClr val="tx1"/>
                          </a:solidFill>
                        </a:rPr>
                        <a:t>Ultimo april/Primo mai. 2 dager med</a:t>
                      </a:r>
                      <a:r>
                        <a:rPr lang="nb-NO" sz="1200" b="1" baseline="0" dirty="0" smtClean="0">
                          <a:solidFill>
                            <a:schemeClr val="tx1"/>
                          </a:solidFill>
                        </a:rPr>
                        <a:t> ca. 2 timer jobb per dag. </a:t>
                      </a:r>
                      <a:r>
                        <a:rPr lang="nb-NO" sz="1200" b="1" dirty="0" smtClean="0">
                          <a:solidFill>
                            <a:schemeClr val="tx1"/>
                          </a:solidFill>
                        </a:rPr>
                        <a:t>Bæring av vegger</a:t>
                      </a:r>
                      <a:r>
                        <a:rPr lang="nb-NO" sz="1200" b="1" baseline="0" dirty="0" smtClean="0">
                          <a:solidFill>
                            <a:schemeClr val="tx1"/>
                          </a:solidFill>
                        </a:rPr>
                        <a:t> og utstyr opp og ned fra/til kjeller. </a:t>
                      </a:r>
                      <a:endParaRPr lang="x-none" sz="1200" b="1" dirty="0">
                        <a:solidFill>
                          <a:schemeClr val="tx1"/>
                        </a:solidFill>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dirty="0" smtClean="0">
                          <a:solidFill>
                            <a:schemeClr val="tx1"/>
                          </a:solidFill>
                          <a:latin typeface="Calibri"/>
                          <a:ea typeface="Calibri"/>
                          <a:cs typeface="Calibri"/>
                          <a:sym typeface="Calibri"/>
                        </a:rPr>
                        <a:t>Rulleres helst blant</a:t>
                      </a:r>
                      <a:r>
                        <a:rPr lang="nb-NO" sz="1200" b="1" baseline="0" dirty="0" smtClean="0">
                          <a:solidFill>
                            <a:schemeClr val="tx1"/>
                          </a:solidFill>
                          <a:latin typeface="Calibri"/>
                          <a:ea typeface="Calibri"/>
                          <a:cs typeface="Calibri"/>
                          <a:sym typeface="Calibri"/>
                        </a:rPr>
                        <a:t> de eldre kullene hvor spillere ofte kan møte selv. (14 +)</a:t>
                      </a:r>
                      <a:endParaRPr sz="1200" b="1" dirty="0">
                        <a:solidFill>
                          <a:schemeClr val="tx1"/>
                        </a:solidFill>
                        <a:latin typeface="Calibri"/>
                        <a:ea typeface="Calibri"/>
                        <a:cs typeface="Calibri"/>
                        <a:sym typeface="Calibri"/>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dirty="0" smtClean="0">
                          <a:solidFill>
                            <a:schemeClr val="tx1"/>
                          </a:solidFill>
                        </a:rPr>
                        <a:t>Medio/ultimo april</a:t>
                      </a:r>
                      <a:endParaRPr lang="x-none" sz="1200" b="1" dirty="0">
                        <a:solidFill>
                          <a:schemeClr val="tx1"/>
                        </a:solidFill>
                      </a:endParaRPr>
                    </a:p>
                  </a:txBody>
                  <a:tcPr marL="35613" marR="35613" marT="17806" marB="17806"/>
                </a:tc>
              </a:tr>
              <a:tr h="1507568">
                <a:tc>
                  <a:txBody>
                    <a:bodyPr/>
                    <a:lstStyle/>
                    <a:p>
                      <a:pPr marL="0" marR="0" lvl="0" indent="0" algn="l" rtl="0">
                        <a:spcBef>
                          <a:spcPts val="0"/>
                        </a:spcBef>
                        <a:buClr>
                          <a:schemeClr val="dk1"/>
                        </a:buClr>
                        <a:buSzPct val="25000"/>
                        <a:buFont typeface="Calibri"/>
                        <a:buNone/>
                      </a:pPr>
                      <a:r>
                        <a:rPr lang="nb-NO" sz="1600" b="1" dirty="0" smtClean="0">
                          <a:solidFill>
                            <a:srgbClr val="FF0000"/>
                          </a:solidFill>
                        </a:rPr>
                        <a:t>3v3</a:t>
                      </a:r>
                      <a:endParaRPr lang="x-none" sz="1600" b="1" dirty="0">
                        <a:solidFill>
                          <a:srgbClr val="FF0000"/>
                        </a:solidFill>
                      </a:endParaRPr>
                    </a:p>
                  </a:txBody>
                  <a:tcPr marL="35613" marR="35613" marT="17806" marB="17806"/>
                </a:tc>
                <a:tc>
                  <a:txBody>
                    <a:bodyPr/>
                    <a:lstStyle/>
                    <a:p>
                      <a:pPr marL="0" marR="0" lvl="0" indent="0" algn="l" defTabSz="914400" rtl="0" eaLnBrk="1" fontAlgn="auto" latinLnBrk="0" hangingPunct="1">
                        <a:lnSpc>
                          <a:spcPct val="100000"/>
                        </a:lnSpc>
                        <a:spcBef>
                          <a:spcPts val="0"/>
                        </a:spcBef>
                        <a:spcAft>
                          <a:spcPts val="0"/>
                        </a:spcAft>
                        <a:buClr>
                          <a:schemeClr val="dk1"/>
                        </a:buClr>
                        <a:buSzPct val="25000"/>
                        <a:buFont typeface="Calibri"/>
                        <a:buNone/>
                        <a:tabLst/>
                        <a:defRPr/>
                      </a:pPr>
                      <a:r>
                        <a:rPr lang="nb-NO" sz="1200" b="1" dirty="0" smtClean="0">
                          <a:solidFill>
                            <a:schemeClr val="tx1"/>
                          </a:solidFill>
                        </a:rPr>
                        <a:t>Avvikles</a:t>
                      </a:r>
                      <a:r>
                        <a:rPr lang="nb-NO" sz="1200" b="1" baseline="0" dirty="0" smtClean="0">
                          <a:solidFill>
                            <a:schemeClr val="tx1"/>
                          </a:solidFill>
                        </a:rPr>
                        <a:t> juni. Her skal mange mennesker fordeles på mange poster. Komité søkes etter i januar med jevnlige møter og oppgaver frem til avvikling. Komiteen får opplæring av forrige komité. Personer i komiteen er ansvarlig for hvert sitt felt før, under og etter arrangementet samt opplæring neste år. </a:t>
                      </a:r>
                      <a:r>
                        <a:rPr lang="nb-NO" sz="1200" b="1" baseline="0" dirty="0" smtClean="0">
                          <a:solidFill>
                            <a:schemeClr val="tx1"/>
                          </a:solidFill>
                          <a:latin typeface="+mn-lt"/>
                          <a:ea typeface="Calibri"/>
                          <a:cs typeface="Calibri"/>
                          <a:sym typeface="Calibri"/>
                        </a:rPr>
                        <a:t>Alle lag fra 6-12 må stille på dugnad uavhengig om barn med. Ved vanlig 3v3 etter formater kreves 150stk dugnadere+18stk(</a:t>
                      </a:r>
                      <a:r>
                        <a:rPr lang="nb-NO" sz="1200" b="1" baseline="0" dirty="0" err="1" smtClean="0">
                          <a:solidFill>
                            <a:schemeClr val="tx1"/>
                          </a:solidFill>
                          <a:latin typeface="+mn-lt"/>
                          <a:ea typeface="Calibri"/>
                          <a:cs typeface="Calibri"/>
                          <a:sym typeface="Calibri"/>
                        </a:rPr>
                        <a:t>vaffelrørere</a:t>
                      </a:r>
                      <a:r>
                        <a:rPr lang="nb-NO" sz="1200" b="1" baseline="0" dirty="0" smtClean="0">
                          <a:solidFill>
                            <a:schemeClr val="tx1"/>
                          </a:solidFill>
                          <a:latin typeface="+mn-lt"/>
                          <a:ea typeface="Calibri"/>
                          <a:cs typeface="Calibri"/>
                          <a:sym typeface="Calibri"/>
                        </a:rPr>
                        <a:t>). </a:t>
                      </a:r>
                    </a:p>
                    <a:p>
                      <a:pPr marL="0" marR="0" lvl="0" indent="0" algn="l" defTabSz="914400" rtl="0" eaLnBrk="1" fontAlgn="auto" latinLnBrk="0" hangingPunct="1">
                        <a:lnSpc>
                          <a:spcPct val="100000"/>
                        </a:lnSpc>
                        <a:spcBef>
                          <a:spcPts val="0"/>
                        </a:spcBef>
                        <a:spcAft>
                          <a:spcPts val="0"/>
                        </a:spcAft>
                        <a:buClr>
                          <a:schemeClr val="dk1"/>
                        </a:buClr>
                        <a:buSzPct val="25000"/>
                        <a:buFont typeface="Calibri"/>
                        <a:buNone/>
                        <a:tabLst/>
                        <a:defRPr/>
                      </a:pPr>
                      <a:r>
                        <a:rPr lang="nb-NO" sz="1200" b="1" baseline="0" dirty="0" smtClean="0">
                          <a:solidFill>
                            <a:schemeClr val="tx1"/>
                          </a:solidFill>
                          <a:latin typeface="+mn-lt"/>
                          <a:ea typeface="Calibri"/>
                          <a:cs typeface="Calibri"/>
                          <a:sym typeface="Calibri"/>
                        </a:rPr>
                        <a:t>Avhengig av antall lag, antall timer etc. </a:t>
                      </a:r>
                      <a:endParaRPr lang="nb-NO" sz="1200" b="1" dirty="0" smtClean="0">
                        <a:solidFill>
                          <a:schemeClr val="tx1"/>
                        </a:solidFill>
                        <a:latin typeface="+mn-lt"/>
                        <a:ea typeface="Calibri"/>
                        <a:cs typeface="Calibri"/>
                        <a:sym typeface="Calibri"/>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dirty="0" smtClean="0">
                          <a:solidFill>
                            <a:schemeClr val="tx1"/>
                          </a:solidFill>
                          <a:latin typeface="+mn-lt"/>
                          <a:ea typeface="Calibri"/>
                          <a:cs typeface="Calibri"/>
                          <a:sym typeface="Calibri"/>
                        </a:rPr>
                        <a:t>Komiteen skal bestå av 1 fra hvert lag 7-9</a:t>
                      </a:r>
                      <a:r>
                        <a:rPr lang="nb-NO" sz="1200" b="1" baseline="0" dirty="0" smtClean="0">
                          <a:solidFill>
                            <a:schemeClr val="tx1"/>
                          </a:solidFill>
                          <a:latin typeface="+mn-lt"/>
                          <a:ea typeface="Calibri"/>
                          <a:cs typeface="Calibri"/>
                          <a:sym typeface="Calibri"/>
                        </a:rPr>
                        <a:t> år=6stk. </a:t>
                      </a:r>
                    </a:p>
                    <a:p>
                      <a:pPr marL="0" marR="0" lvl="0" indent="0" algn="l" rtl="0">
                        <a:spcBef>
                          <a:spcPts val="0"/>
                        </a:spcBef>
                        <a:buClr>
                          <a:schemeClr val="dk1"/>
                        </a:buClr>
                        <a:buSzPct val="25000"/>
                        <a:buFont typeface="Calibri"/>
                        <a:buNone/>
                      </a:pPr>
                      <a:r>
                        <a:rPr lang="nb-NO" sz="1200" b="1" baseline="0" dirty="0" smtClean="0">
                          <a:solidFill>
                            <a:schemeClr val="tx1"/>
                          </a:solidFill>
                          <a:latin typeface="+mn-lt"/>
                          <a:ea typeface="Calibri"/>
                          <a:cs typeface="Calibri"/>
                          <a:sym typeface="Calibri"/>
                        </a:rPr>
                        <a:t>Dersom ingen melder seg må dugnadsansvarlig eller lagleder stille selv. </a:t>
                      </a:r>
                      <a:endParaRPr lang="nb-NO" sz="1200" b="1" dirty="0">
                        <a:solidFill>
                          <a:schemeClr val="tx1"/>
                        </a:solidFill>
                        <a:latin typeface="+mn-lt"/>
                        <a:ea typeface="Calibri"/>
                        <a:cs typeface="Calibri"/>
                        <a:sym typeface="Calibri"/>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dirty="0" smtClean="0">
                          <a:solidFill>
                            <a:schemeClr val="tx1"/>
                          </a:solidFill>
                        </a:rPr>
                        <a:t>Komité satt ultimo mars.</a:t>
                      </a:r>
                    </a:p>
                    <a:p>
                      <a:pPr marL="0" marR="0" lvl="0" indent="0" algn="l" rtl="0">
                        <a:spcBef>
                          <a:spcPts val="0"/>
                        </a:spcBef>
                        <a:buClr>
                          <a:schemeClr val="dk1"/>
                        </a:buClr>
                        <a:buSzPct val="25000"/>
                        <a:buFont typeface="Calibri"/>
                        <a:buNone/>
                      </a:pPr>
                      <a:r>
                        <a:rPr lang="nb-NO" sz="1200" b="1" dirty="0" smtClean="0">
                          <a:solidFill>
                            <a:schemeClr val="tx1"/>
                          </a:solidFill>
                        </a:rPr>
                        <a:t>Dugnadene sendes ut</a:t>
                      </a:r>
                      <a:r>
                        <a:rPr lang="nb-NO" sz="1200" b="1" baseline="0" dirty="0" smtClean="0">
                          <a:solidFill>
                            <a:schemeClr val="tx1"/>
                          </a:solidFill>
                        </a:rPr>
                        <a:t> </a:t>
                      </a:r>
                      <a:r>
                        <a:rPr lang="nb-NO" sz="1200" b="1" baseline="0" dirty="0" smtClean="0">
                          <a:solidFill>
                            <a:schemeClr val="tx1"/>
                          </a:solidFill>
                        </a:rPr>
                        <a:t> </a:t>
                      </a:r>
                      <a:r>
                        <a:rPr lang="nb-NO" sz="1200" b="1" baseline="0" dirty="0" smtClean="0">
                          <a:solidFill>
                            <a:schemeClr val="tx1"/>
                          </a:solidFill>
                        </a:rPr>
                        <a:t>etter fastsettelse </a:t>
                      </a:r>
                      <a:r>
                        <a:rPr lang="nb-NO" sz="1200" b="1" baseline="0" dirty="0" smtClean="0">
                          <a:solidFill>
                            <a:schemeClr val="tx1"/>
                          </a:solidFill>
                        </a:rPr>
                        <a:t>komité/April. </a:t>
                      </a:r>
                      <a:endParaRPr lang="nb-NO" sz="1200" b="1" dirty="0" smtClean="0">
                        <a:solidFill>
                          <a:schemeClr val="tx1"/>
                        </a:solidFill>
                      </a:endParaRPr>
                    </a:p>
                    <a:p>
                      <a:pPr marL="0" marR="0" lvl="0" indent="0" algn="l" rtl="0">
                        <a:spcBef>
                          <a:spcPts val="0"/>
                        </a:spcBef>
                        <a:buClr>
                          <a:schemeClr val="dk1"/>
                        </a:buClr>
                        <a:buSzPct val="25000"/>
                        <a:buFont typeface="Calibri"/>
                        <a:buNone/>
                      </a:pPr>
                      <a:endParaRPr lang="x-none" sz="1200" b="1" dirty="0">
                        <a:solidFill>
                          <a:schemeClr val="tx1"/>
                        </a:solidFill>
                      </a:endParaRPr>
                    </a:p>
                  </a:txBody>
                  <a:tcPr marL="35613" marR="35613" marT="17806" marB="17806"/>
                </a:tc>
              </a:tr>
              <a:tr h="1357432">
                <a:tc>
                  <a:txBody>
                    <a:bodyPr/>
                    <a:lstStyle/>
                    <a:p>
                      <a:pPr marL="0" marR="0" lvl="0" indent="0" algn="l" rtl="0">
                        <a:spcBef>
                          <a:spcPts val="0"/>
                        </a:spcBef>
                        <a:buSzPct val="25000"/>
                        <a:buNone/>
                      </a:pPr>
                      <a:r>
                        <a:rPr lang="nb-NO" sz="1600" b="1" dirty="0" smtClean="0">
                          <a:solidFill>
                            <a:srgbClr val="FF0000"/>
                          </a:solidFill>
                        </a:rPr>
                        <a:t>TINE </a:t>
                      </a:r>
                    </a:p>
                    <a:p>
                      <a:pPr marL="0" marR="0" lvl="0" indent="0" algn="l" rtl="0">
                        <a:spcBef>
                          <a:spcPts val="0"/>
                        </a:spcBef>
                        <a:buSzPct val="25000"/>
                        <a:buNone/>
                      </a:pPr>
                      <a:r>
                        <a:rPr lang="nb-NO" sz="1600" b="1" dirty="0" smtClean="0">
                          <a:solidFill>
                            <a:srgbClr val="FF0000"/>
                          </a:solidFill>
                        </a:rPr>
                        <a:t>Fotballskole</a:t>
                      </a:r>
                      <a:endParaRPr lang="x-none" sz="1600" b="1" dirty="0">
                        <a:solidFill>
                          <a:srgbClr val="FF0000"/>
                        </a:solidFill>
                      </a:endParaRPr>
                    </a:p>
                  </a:txBody>
                  <a:tcPr marL="35613" marR="35613" marT="17806" marB="17806"/>
                </a:tc>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nb-NO" sz="1200" b="1" baseline="0" dirty="0" smtClean="0">
                          <a:solidFill>
                            <a:schemeClr val="tx1"/>
                          </a:solidFill>
                        </a:rPr>
                        <a:t>Avvikles uken før skolestart høst. Uke 32 eller 33. </a:t>
                      </a:r>
                      <a:r>
                        <a:rPr lang="nb-NO" sz="1200" b="1" dirty="0" smtClean="0">
                          <a:solidFill>
                            <a:schemeClr val="tx1"/>
                          </a:solidFill>
                        </a:rPr>
                        <a:t>Booke NIL-huset</a:t>
                      </a:r>
                      <a:r>
                        <a:rPr lang="nb-NO" sz="1200" b="1" baseline="0" dirty="0" smtClean="0">
                          <a:solidFill>
                            <a:schemeClr val="tx1"/>
                          </a:solidFill>
                        </a:rPr>
                        <a:t> høst året før. </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nb-NO" sz="1200" b="1" baseline="0" dirty="0" smtClean="0">
                          <a:solidFill>
                            <a:schemeClr val="tx1"/>
                          </a:solidFill>
                        </a:rPr>
                        <a:t>Fra og med lørdagen før, til og med lørdagen etter er NIL-huset booket for forberedelser og avvikling. Her er foreldre fra 10-års kullet fordelt på oppgaver som kjøkken, førstehjelp etc. ALLE foreldre må påregnes å ha dugnad uavhengig av om barnet er påmeldt. </a:t>
                      </a:r>
                      <a:r>
                        <a:rPr lang="nb-NO" sz="1200" b="1" dirty="0" smtClean="0">
                          <a:solidFill>
                            <a:schemeClr val="tx1"/>
                          </a:solidFill>
                        </a:rPr>
                        <a:t>Dugnaden sendes ut før sommerferie. </a:t>
                      </a:r>
                      <a:endParaRPr lang="nb-NO" sz="1200" b="1" baseline="0" dirty="0" smtClean="0">
                        <a:solidFill>
                          <a:schemeClr val="tx1"/>
                        </a:solidFill>
                      </a:endParaRPr>
                    </a:p>
                  </a:txBody>
                  <a:tcPr marL="35613" marR="35613" marT="17806" marB="17806"/>
                </a:tc>
                <a:tc>
                  <a:txBody>
                    <a:bodyPr/>
                    <a:lstStyle/>
                    <a:p>
                      <a:pPr marL="0" marR="0" lvl="0" indent="0" algn="l" rtl="0">
                        <a:spcBef>
                          <a:spcPts val="0"/>
                        </a:spcBef>
                        <a:buSzPct val="25000"/>
                        <a:buNone/>
                      </a:pPr>
                      <a:r>
                        <a:rPr lang="nb-NO" sz="1200" b="1" dirty="0" smtClean="0">
                          <a:solidFill>
                            <a:schemeClr val="tx1"/>
                          </a:solidFill>
                        </a:rPr>
                        <a:t>Komiteen skal bestå av 1 fra hvert lag 7-10=8</a:t>
                      </a:r>
                      <a:r>
                        <a:rPr lang="nb-NO" sz="1200" b="1" baseline="0" dirty="0" smtClean="0">
                          <a:solidFill>
                            <a:schemeClr val="tx1"/>
                          </a:solidFill>
                        </a:rPr>
                        <a:t> stk. Forrige komité er ansvarlig for opplæring neste. </a:t>
                      </a:r>
                      <a:endParaRPr lang="nb-NO" sz="1200" b="1" dirty="0">
                        <a:solidFill>
                          <a:schemeClr val="tx1"/>
                        </a:solidFill>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dirty="0" smtClean="0">
                          <a:solidFill>
                            <a:schemeClr val="tx1"/>
                          </a:solidFill>
                        </a:rPr>
                        <a:t>Innkalling høst året før. Komité</a:t>
                      </a:r>
                      <a:r>
                        <a:rPr lang="nb-NO" sz="1200" b="1" baseline="0" dirty="0" smtClean="0">
                          <a:solidFill>
                            <a:schemeClr val="tx1"/>
                          </a:solidFill>
                        </a:rPr>
                        <a:t> ferdigstilt</a:t>
                      </a:r>
                      <a:r>
                        <a:rPr lang="nb-NO" sz="1200" b="1" dirty="0" smtClean="0">
                          <a:solidFill>
                            <a:schemeClr val="tx1"/>
                          </a:solidFill>
                        </a:rPr>
                        <a:t> medio januar.</a:t>
                      </a:r>
                    </a:p>
                    <a:p>
                      <a:pPr marL="0" marR="0" lvl="0" indent="0" algn="l" rtl="0">
                        <a:spcBef>
                          <a:spcPts val="0"/>
                        </a:spcBef>
                        <a:buClr>
                          <a:schemeClr val="dk1"/>
                        </a:buClr>
                        <a:buSzPct val="25000"/>
                        <a:buFont typeface="Calibri"/>
                        <a:buNone/>
                      </a:pPr>
                      <a:r>
                        <a:rPr lang="nb-NO" sz="1200" b="1" dirty="0" smtClean="0">
                          <a:solidFill>
                            <a:schemeClr val="tx1"/>
                          </a:solidFill>
                        </a:rPr>
                        <a:t>Påmelding 15.mars. </a:t>
                      </a:r>
                      <a:endParaRPr lang="x-none" sz="1200" b="1" dirty="0">
                        <a:solidFill>
                          <a:schemeClr val="tx1"/>
                        </a:solidFill>
                      </a:endParaRPr>
                    </a:p>
                  </a:txBody>
                  <a:tcPr marL="35613" marR="35613" marT="17806" marB="17806"/>
                </a:tc>
              </a:tr>
              <a:tr h="791420">
                <a:tc>
                  <a:txBody>
                    <a:bodyPr/>
                    <a:lstStyle/>
                    <a:p>
                      <a:pPr marL="0" marR="0" lvl="0" indent="0" algn="l" rtl="0">
                        <a:spcBef>
                          <a:spcPts val="0"/>
                        </a:spcBef>
                        <a:buClr>
                          <a:schemeClr val="dk1"/>
                        </a:buClr>
                        <a:buSzPct val="25000"/>
                        <a:buFont typeface="Calibri"/>
                        <a:buNone/>
                      </a:pPr>
                      <a:r>
                        <a:rPr lang="nb-NO" sz="1600" b="1" dirty="0" smtClean="0">
                          <a:solidFill>
                            <a:srgbClr val="FF0000"/>
                          </a:solidFill>
                        </a:rPr>
                        <a:t>Akutte</a:t>
                      </a:r>
                      <a:r>
                        <a:rPr lang="nb-NO" sz="1600" b="1" baseline="0" dirty="0" smtClean="0">
                          <a:solidFill>
                            <a:srgbClr val="FF0000"/>
                          </a:solidFill>
                        </a:rPr>
                        <a:t> </a:t>
                      </a:r>
                    </a:p>
                    <a:p>
                      <a:pPr marL="0" marR="0" lvl="0" indent="0" algn="l" rtl="0">
                        <a:spcBef>
                          <a:spcPts val="0"/>
                        </a:spcBef>
                        <a:buClr>
                          <a:schemeClr val="dk1"/>
                        </a:buClr>
                        <a:buSzPct val="25000"/>
                        <a:buFont typeface="Calibri"/>
                        <a:buNone/>
                      </a:pPr>
                      <a:r>
                        <a:rPr lang="nb-NO" sz="1600" b="1" baseline="0" dirty="0" smtClean="0">
                          <a:solidFill>
                            <a:srgbClr val="FF0000"/>
                          </a:solidFill>
                        </a:rPr>
                        <a:t>Dugnader og Vinter</a:t>
                      </a:r>
                      <a:endParaRPr lang="x-none" sz="1600" b="1" dirty="0">
                        <a:solidFill>
                          <a:srgbClr val="FF0000"/>
                        </a:solidFill>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dirty="0" smtClean="0">
                          <a:solidFill>
                            <a:schemeClr val="tx1"/>
                          </a:solidFill>
                        </a:rPr>
                        <a:t>Kalles inn etter behov. For</a:t>
                      </a:r>
                      <a:r>
                        <a:rPr lang="nb-NO" sz="1200" b="1" baseline="0" dirty="0" smtClean="0">
                          <a:solidFill>
                            <a:schemeClr val="tx1"/>
                          </a:solidFill>
                        </a:rPr>
                        <a:t> eksempel </a:t>
                      </a:r>
                      <a:r>
                        <a:rPr lang="nb-NO" sz="1200" b="1" dirty="0" smtClean="0">
                          <a:solidFill>
                            <a:schemeClr val="tx1"/>
                          </a:solidFill>
                        </a:rPr>
                        <a:t>bistå anleggsansvarlig. </a:t>
                      </a:r>
                    </a:p>
                    <a:p>
                      <a:pPr marL="0" marR="0" lvl="0" indent="0" algn="l" rtl="0">
                        <a:spcBef>
                          <a:spcPts val="0"/>
                        </a:spcBef>
                        <a:buClr>
                          <a:schemeClr val="dk1"/>
                        </a:buClr>
                        <a:buSzPct val="25000"/>
                        <a:buFont typeface="Calibri"/>
                        <a:buNone/>
                      </a:pPr>
                      <a:r>
                        <a:rPr lang="nb-NO" sz="1200" b="1" dirty="0" smtClean="0">
                          <a:solidFill>
                            <a:schemeClr val="tx1"/>
                          </a:solidFill>
                        </a:rPr>
                        <a:t>Vinterdugnad nov-mars med hhv 2 økter pr </a:t>
                      </a:r>
                      <a:r>
                        <a:rPr lang="nb-NO" sz="1200" b="1" dirty="0" err="1" smtClean="0">
                          <a:solidFill>
                            <a:schemeClr val="tx1"/>
                          </a:solidFill>
                        </a:rPr>
                        <a:t>mnd</a:t>
                      </a:r>
                      <a:r>
                        <a:rPr lang="nb-NO" sz="1200" b="1" dirty="0" smtClean="0">
                          <a:solidFill>
                            <a:schemeClr val="tx1"/>
                          </a:solidFill>
                        </a:rPr>
                        <a:t> og 4 i mars. Rydding</a:t>
                      </a:r>
                      <a:r>
                        <a:rPr lang="nb-NO" sz="1200" b="1" baseline="0" dirty="0" smtClean="0">
                          <a:solidFill>
                            <a:schemeClr val="tx1"/>
                          </a:solidFill>
                        </a:rPr>
                        <a:t> av gjenglemt og søppel. Deles ut senest mot slutten av sesong, medio oktober, men vurderes allerede ved fordeling andre dugnader i mars.</a:t>
                      </a: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dirty="0" smtClean="0">
                          <a:solidFill>
                            <a:schemeClr val="tx1"/>
                          </a:solidFill>
                          <a:latin typeface="Calibri"/>
                          <a:ea typeface="Calibri"/>
                          <a:cs typeface="Calibri"/>
                          <a:sym typeface="Calibri"/>
                        </a:rPr>
                        <a:t>Kull</a:t>
                      </a:r>
                      <a:r>
                        <a:rPr lang="nb-NO" sz="1200" b="1" baseline="0" dirty="0" smtClean="0">
                          <a:solidFill>
                            <a:schemeClr val="tx1"/>
                          </a:solidFill>
                          <a:latin typeface="Calibri"/>
                          <a:ea typeface="Calibri"/>
                          <a:cs typeface="Calibri"/>
                          <a:sym typeface="Calibri"/>
                        </a:rPr>
                        <a:t> over 12 år. </a:t>
                      </a:r>
                      <a:endParaRPr lang="nb-NO" sz="1200" b="1" dirty="0" smtClean="0">
                        <a:solidFill>
                          <a:schemeClr val="tx1"/>
                        </a:solidFill>
                        <a:latin typeface="Calibri"/>
                        <a:ea typeface="Calibri"/>
                        <a:cs typeface="Calibri"/>
                        <a:sym typeface="Calibri"/>
                      </a:endParaRPr>
                    </a:p>
                  </a:txBody>
                  <a:tcPr marL="35613" marR="35613" marT="17806" marB="17806"/>
                </a:tc>
                <a:tc>
                  <a:txBody>
                    <a:bodyPr/>
                    <a:lstStyle/>
                    <a:p>
                      <a:pPr marL="0" marR="0" lvl="0" indent="0" algn="l" rtl="0">
                        <a:spcBef>
                          <a:spcPts val="0"/>
                        </a:spcBef>
                        <a:buClr>
                          <a:schemeClr val="dk1"/>
                        </a:buClr>
                        <a:buSzPct val="25000"/>
                        <a:buFont typeface="Calibri"/>
                        <a:buNone/>
                      </a:pPr>
                      <a:r>
                        <a:rPr lang="nb-NO" sz="1200" b="1" dirty="0" smtClean="0">
                          <a:solidFill>
                            <a:schemeClr val="tx1"/>
                          </a:solidFill>
                        </a:rPr>
                        <a:t>Akutte ofte</a:t>
                      </a:r>
                      <a:r>
                        <a:rPr lang="nb-NO" sz="1200" b="1" baseline="0" dirty="0" smtClean="0">
                          <a:solidFill>
                            <a:schemeClr val="tx1"/>
                          </a:solidFill>
                        </a:rPr>
                        <a:t> kort. 1-2 dager f.eks. Vinter meldes før.</a:t>
                      </a:r>
                      <a:endParaRPr lang="x-none" sz="1200" b="1" dirty="0">
                        <a:solidFill>
                          <a:schemeClr val="tx1"/>
                        </a:solidFill>
                      </a:endParaRPr>
                    </a:p>
                  </a:txBody>
                  <a:tcPr marL="35613" marR="35613" marT="17806" marB="17806"/>
                </a:tc>
              </a:tr>
            </a:tbl>
          </a:graphicData>
        </a:graphic>
      </p:graphicFrame>
      <p:sp>
        <p:nvSpPr>
          <p:cNvPr id="143" name="Shape 143"/>
          <p:cNvSpPr txBox="1"/>
          <p:nvPr/>
        </p:nvSpPr>
        <p:spPr>
          <a:xfrm>
            <a:off x="2579077" y="63305"/>
            <a:ext cx="4747846" cy="395654"/>
          </a:xfrm>
          <a:prstGeom prst="rect">
            <a:avLst/>
          </a:prstGeom>
          <a:noFill/>
          <a:ln>
            <a:noFill/>
          </a:ln>
        </p:spPr>
        <p:txBody>
          <a:bodyPr wrap="square" lIns="35603" tIns="17796" rIns="35603" bIns="17796" anchor="t" anchorCtr="0">
            <a:noAutofit/>
          </a:bodyPr>
          <a:lstStyle/>
          <a:p>
            <a:pPr algn="ctr">
              <a:buSzPct val="25000"/>
            </a:pPr>
            <a:r>
              <a:rPr lang="nb-NO" sz="1938" b="1" dirty="0">
                <a:solidFill>
                  <a:srgbClr val="FF0000"/>
                </a:solidFill>
                <a:latin typeface="Calibri"/>
                <a:ea typeface="Calibri"/>
                <a:cs typeface="Calibri"/>
                <a:sym typeface="Calibri"/>
              </a:rPr>
              <a:t>Dugnader NIL-fotball</a:t>
            </a:r>
          </a:p>
          <a:p>
            <a:pPr algn="ctr">
              <a:buSzPct val="25000"/>
            </a:pPr>
            <a:endParaRPr lang="x-none" sz="1938"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195023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3385</TotalTime>
  <Words>491</Words>
  <Application>Microsoft Office PowerPoint</Application>
  <PresentationFormat>A4 (210 x 297 mm)</PresentationFormat>
  <Paragraphs>37</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Calibri Light</vt:lpstr>
      <vt:lpstr>Office-tema</vt:lpstr>
      <vt:lpstr>PowerPoint-presentasjon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Lynn Hagen</dc:creator>
  <cp:lastModifiedBy>Lynn Hagen</cp:lastModifiedBy>
  <cp:revision>64</cp:revision>
  <cp:lastPrinted>2023-10-16T00:46:02Z</cp:lastPrinted>
  <dcterms:created xsi:type="dcterms:W3CDTF">2021-03-21T18:08:55Z</dcterms:created>
  <dcterms:modified xsi:type="dcterms:W3CDTF">2024-02-06T15:09:51Z</dcterms:modified>
</cp:coreProperties>
</file>