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9906000" cy="6858000" type="A4"/>
  <p:notesSz cx="10018713" cy="688816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7" autoAdjust="0"/>
  </p:normalViewPr>
  <p:slideViewPr>
    <p:cSldViewPr snapToGrid="0">
      <p:cViewPr varScale="1">
        <p:scale>
          <a:sx n="109" d="100"/>
          <a:sy n="109" d="100"/>
        </p:scale>
        <p:origin x="1452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341442" cy="345604"/>
          </a:xfrm>
          <a:prstGeom prst="rect">
            <a:avLst/>
          </a:prstGeom>
        </p:spPr>
        <p:txBody>
          <a:bodyPr vert="horz" lIns="91998" tIns="45999" rIns="91998" bIns="45999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5674952" y="2"/>
            <a:ext cx="4341442" cy="345604"/>
          </a:xfrm>
          <a:prstGeom prst="rect">
            <a:avLst/>
          </a:prstGeom>
        </p:spPr>
        <p:txBody>
          <a:bodyPr vert="horz" lIns="91998" tIns="45999" rIns="91998" bIns="45999" rtlCol="0"/>
          <a:lstStyle>
            <a:lvl1pPr algn="r">
              <a:defRPr sz="1200"/>
            </a:lvl1pPr>
          </a:lstStyle>
          <a:p>
            <a:fld id="{1CE3C017-D46B-4E8F-A882-20C02B3A13E2}" type="datetimeFigureOut">
              <a:rPr lang="nb-NO" smtClean="0"/>
              <a:t>16.06.2024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3328988" y="860425"/>
            <a:ext cx="3360737" cy="2325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98" tIns="45999" rIns="91998" bIns="45999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1001872" y="3314928"/>
            <a:ext cx="8014970" cy="2712215"/>
          </a:xfrm>
          <a:prstGeom prst="rect">
            <a:avLst/>
          </a:prstGeom>
        </p:spPr>
        <p:txBody>
          <a:bodyPr vert="horz" lIns="91998" tIns="45999" rIns="91998" bIns="45999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6542560"/>
            <a:ext cx="4341442" cy="345603"/>
          </a:xfrm>
          <a:prstGeom prst="rect">
            <a:avLst/>
          </a:prstGeom>
        </p:spPr>
        <p:txBody>
          <a:bodyPr vert="horz" lIns="91998" tIns="45999" rIns="91998" bIns="45999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5674952" y="6542560"/>
            <a:ext cx="4341442" cy="345603"/>
          </a:xfrm>
          <a:prstGeom prst="rect">
            <a:avLst/>
          </a:prstGeom>
        </p:spPr>
        <p:txBody>
          <a:bodyPr vert="horz" lIns="91998" tIns="45999" rIns="91998" bIns="45999" rtlCol="0" anchor="b"/>
          <a:lstStyle>
            <a:lvl1pPr algn="r">
              <a:defRPr sz="1200"/>
            </a:lvl1pPr>
          </a:lstStyle>
          <a:p>
            <a:fld id="{5C1AFD8F-D027-41F1-AB0C-A9E2540BF5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9878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1006280" y="3584867"/>
            <a:ext cx="8050221" cy="3396188"/>
          </a:xfrm>
          <a:prstGeom prst="rect">
            <a:avLst/>
          </a:prstGeom>
          <a:noFill/>
          <a:ln>
            <a:noFill/>
          </a:ln>
        </p:spPr>
        <p:txBody>
          <a:bodyPr wrap="square" lIns="92939" tIns="92939" rIns="92939" bIns="92939" anchor="ctr" anchorCtr="0">
            <a:noAutofit/>
          </a:bodyPr>
          <a:lstStyle/>
          <a:p>
            <a:pPr>
              <a:buNone/>
            </a:pPr>
            <a:endParaRPr dirty="0"/>
          </a:p>
        </p:txBody>
      </p:sp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2989263" y="566738"/>
            <a:ext cx="4086225" cy="2828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45340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82EE-C80C-4F69-9017-C0BB7249715C}" type="datetimeFigureOut">
              <a:rPr lang="nb-NO" smtClean="0"/>
              <a:t>16.06.2024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3B72-64FB-4DC5-9617-6B10FDEA2D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5212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82EE-C80C-4F69-9017-C0BB7249715C}" type="datetimeFigureOut">
              <a:rPr lang="nb-NO" smtClean="0"/>
              <a:t>16.06.2024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3B72-64FB-4DC5-9617-6B10FDEA2D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2336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82EE-C80C-4F69-9017-C0BB7249715C}" type="datetimeFigureOut">
              <a:rPr lang="nb-NO" smtClean="0"/>
              <a:t>16.06.2024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3B72-64FB-4DC5-9617-6B10FDEA2D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7579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82EE-C80C-4F69-9017-C0BB7249715C}" type="datetimeFigureOut">
              <a:rPr lang="nb-NO" smtClean="0"/>
              <a:t>16.06.2024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3B72-64FB-4DC5-9617-6B10FDEA2D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7222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82EE-C80C-4F69-9017-C0BB7249715C}" type="datetimeFigureOut">
              <a:rPr lang="nb-NO" smtClean="0"/>
              <a:t>16.06.2024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3B72-64FB-4DC5-9617-6B10FDEA2D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908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82EE-C80C-4F69-9017-C0BB7249715C}" type="datetimeFigureOut">
              <a:rPr lang="nb-NO" smtClean="0"/>
              <a:t>16.06.2024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3B72-64FB-4DC5-9617-6B10FDEA2D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205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82EE-C80C-4F69-9017-C0BB7249715C}" type="datetimeFigureOut">
              <a:rPr lang="nb-NO" smtClean="0"/>
              <a:t>16.06.2024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3B72-64FB-4DC5-9617-6B10FDEA2D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5688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82EE-C80C-4F69-9017-C0BB7249715C}" type="datetimeFigureOut">
              <a:rPr lang="nb-NO" smtClean="0"/>
              <a:t>16.06.2024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3B72-64FB-4DC5-9617-6B10FDEA2D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9533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82EE-C80C-4F69-9017-C0BB7249715C}" type="datetimeFigureOut">
              <a:rPr lang="nb-NO" smtClean="0"/>
              <a:t>16.06.2024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3B72-64FB-4DC5-9617-6B10FDEA2D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8030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82EE-C80C-4F69-9017-C0BB7249715C}" type="datetimeFigureOut">
              <a:rPr lang="nb-NO" smtClean="0"/>
              <a:t>16.06.2024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3B72-64FB-4DC5-9617-6B10FDEA2D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311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82EE-C80C-4F69-9017-C0BB7249715C}" type="datetimeFigureOut">
              <a:rPr lang="nb-NO" smtClean="0"/>
              <a:t>16.06.2024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3B72-64FB-4DC5-9617-6B10FDEA2D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961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F82EE-C80C-4F69-9017-C0BB7249715C}" type="datetimeFigureOut">
              <a:rPr lang="nb-NO" smtClean="0"/>
              <a:t>16.06.2024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93B72-64FB-4DC5-9617-6B10FDEA2D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08600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ittedalil.no/fotball/om/kios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2" name="Shape 142"/>
          <p:cNvGraphicFramePr/>
          <p:nvPr>
            <p:extLst>
              <p:ext uri="{D42A27DB-BD31-4B8C-83A1-F6EECF244321}">
                <p14:modId xmlns:p14="http://schemas.microsoft.com/office/powerpoint/2010/main" val="2891442796"/>
              </p:ext>
            </p:extLst>
          </p:nvPr>
        </p:nvGraphicFramePr>
        <p:xfrm>
          <a:off x="0" y="458959"/>
          <a:ext cx="9905999" cy="6532231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754909"/>
                <a:gridCol w="5144655"/>
                <a:gridCol w="1971809"/>
                <a:gridCol w="1034626"/>
              </a:tblGrid>
              <a:tr h="426218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b-NO" sz="2000" b="1" u="sng" strike="noStrike" cap="none" dirty="0" smtClean="0">
                          <a:solidFill>
                            <a:srgbClr val="FF0000"/>
                          </a:solidFill>
                        </a:rPr>
                        <a:t>Dugnad</a:t>
                      </a:r>
                      <a:r>
                        <a:rPr lang="nb-NO" sz="2000" b="1" u="sng" strike="noStrike" cap="none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x-none" sz="2000" b="1" u="sng" strike="noStrike" cap="none" dirty="0">
                        <a:solidFill>
                          <a:srgbClr val="FF0000"/>
                        </a:solidFill>
                      </a:endParaRPr>
                    </a:p>
                  </a:txBody>
                  <a:tcPr marL="35613" marR="35613" marT="17806" marB="17806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2000" b="1" u="sng" dirty="0">
                          <a:solidFill>
                            <a:srgbClr val="FF0000"/>
                          </a:solidFill>
                        </a:rPr>
                        <a:t>Beskrivelse</a:t>
                      </a:r>
                    </a:p>
                  </a:txBody>
                  <a:tcPr marL="35613" marR="35613" marT="17806" marB="17806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2000" b="1" u="sng" dirty="0" smtClean="0">
                          <a:solidFill>
                            <a:srgbClr val="FF0000"/>
                          </a:solidFill>
                        </a:rPr>
                        <a:t>Anvarlig</a:t>
                      </a:r>
                      <a:r>
                        <a:rPr lang="nb-NO" sz="2000" b="1" u="sng" dirty="0" smtClean="0">
                          <a:solidFill>
                            <a:srgbClr val="FF0000"/>
                          </a:solidFill>
                        </a:rPr>
                        <a:t>e kull</a:t>
                      </a:r>
                      <a:endParaRPr lang="x-none" sz="2000" b="1" u="sng" dirty="0">
                        <a:solidFill>
                          <a:srgbClr val="FF0000"/>
                        </a:solidFill>
                      </a:endParaRPr>
                    </a:p>
                  </a:txBody>
                  <a:tcPr marL="35613" marR="35613" marT="17806" marB="17806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2000" b="1" u="sng" dirty="0">
                          <a:solidFill>
                            <a:srgbClr val="FF0000"/>
                          </a:solidFill>
                        </a:rPr>
                        <a:t>Frist</a:t>
                      </a:r>
                    </a:p>
                  </a:txBody>
                  <a:tcPr marL="35613" marR="35613" marT="17806" marB="17806"/>
                </a:tc>
              </a:tr>
              <a:tr h="959178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nb-NO" sz="1600" b="1" dirty="0" smtClean="0">
                          <a:solidFill>
                            <a:srgbClr val="FF0000"/>
                          </a:solidFill>
                        </a:rPr>
                        <a:t>Kioskdugnad</a:t>
                      </a:r>
                      <a:endParaRPr lang="x-none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35613" marR="35613" marT="17806" marB="17806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nb-NO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Blir satt opp 1-2 uker ift til antall spillere på laget. Kiosken skal være åpen man-</a:t>
                      </a:r>
                      <a:r>
                        <a:rPr lang="nb-NO" sz="12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tors</a:t>
                      </a:r>
                      <a:r>
                        <a:rPr lang="nb-NO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kl.17-21 mai-september, samt under alle kamper april-oktober. Forsøker å justere fordelingen noe</a:t>
                      </a:r>
                      <a:r>
                        <a:rPr lang="nb-NO" sz="12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etter skoleavslutninger, arrangementer, cuper etc. Se også </a:t>
                      </a:r>
                      <a:r>
                        <a:rPr lang="nb-NO" sz="1200" dirty="0" smtClean="0">
                          <a:hlinkClick r:id="rId3"/>
                        </a:rPr>
                        <a:t>Kiosk | Nittedal IL</a:t>
                      </a:r>
                      <a:endParaRPr lang="x-none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35613" marR="35613" marT="17806" marB="17806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nb-NO" sz="12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Alle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bortsett fra 10-års kullet som har TINE fotballskole. Heller ikke 6-års kullet som har oppstart vår før første skolestart. </a:t>
                      </a:r>
                      <a:endParaRPr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5613" marR="35613" marT="17806" marB="17806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nb-NO" sz="1200" b="1" dirty="0" smtClean="0">
                          <a:solidFill>
                            <a:schemeClr val="tx1"/>
                          </a:solidFill>
                        </a:rPr>
                        <a:t>Primo mars. Når serien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</a:rPr>
                        <a:t> er lagt ut. </a:t>
                      </a:r>
                      <a:endParaRPr lang="nb-NO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35613" marR="35613" marT="17806" marB="17806"/>
                </a:tc>
              </a:tr>
              <a:tr h="785108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nb-NO" sz="1600" b="1" dirty="0" smtClean="0">
                          <a:solidFill>
                            <a:srgbClr val="FF0000"/>
                          </a:solidFill>
                        </a:rPr>
                        <a:t>Anleggsdugnad</a:t>
                      </a:r>
                      <a:endParaRPr lang="x-none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35613" marR="35613" marT="17806" marB="17806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</a:rPr>
                        <a:t>Avvikles på noe kort varsel. Anleggsansvarlig angir antall personer etter behov. Denne dugnaden innebærer 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</a:rPr>
                        <a:t>for eksempel reparasjoner 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</a:rPr>
                        <a:t>på anlegget, rydding, maling etc. Her er det ofte behov for utstyr som rive, rake, drill, spade, stige, hammer osv. 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  <a:sym typeface="Calibri"/>
                        </a:rPr>
                        <a:t>Hvilke lag som blir forespurt v</a:t>
                      </a:r>
                      <a:r>
                        <a:rPr lang="nb-NO" sz="12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arierer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 utfra andre dugnader.</a:t>
                      </a:r>
                      <a:endParaRPr lang="x-none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35613" marR="35613" marT="17806" marB="17806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Kull over 12 år.</a:t>
                      </a:r>
                      <a:endParaRPr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5613" marR="35613" marT="17806" marB="17806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nb-NO" sz="1200" b="1" dirty="0" smtClean="0">
                          <a:solidFill>
                            <a:schemeClr val="tx1"/>
                          </a:solidFill>
                        </a:rPr>
                        <a:t>Hele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</a:rPr>
                        <a:t> året.</a:t>
                      </a:r>
                      <a:endParaRPr lang="x-none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35613" marR="35613" marT="17806" marB="17806"/>
                </a:tc>
              </a:tr>
              <a:tr h="58989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nb-NO" sz="1600" b="1" dirty="0" smtClean="0">
                          <a:solidFill>
                            <a:srgbClr val="FF0000"/>
                          </a:solidFill>
                        </a:rPr>
                        <a:t>Kunstdugnad</a:t>
                      </a:r>
                      <a:endParaRPr lang="x-none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35613" marR="35613" marT="17806" marB="17806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nb-NO" sz="1200" b="1" dirty="0" smtClean="0">
                          <a:solidFill>
                            <a:schemeClr val="tx1"/>
                          </a:solidFill>
                        </a:rPr>
                        <a:t>Ultimo april/Primo mai. 2 dager med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</a:rPr>
                        <a:t> ca. 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</a:rPr>
                        <a:t>2-3 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</a:rPr>
                        <a:t>timer jobb per dag. 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</a:rPr>
                        <a:t>Innebærer håndtering av bilder, b</a:t>
                      </a:r>
                      <a:r>
                        <a:rPr lang="nb-NO" sz="1200" b="1" dirty="0" smtClean="0">
                          <a:solidFill>
                            <a:schemeClr val="tx1"/>
                          </a:solidFill>
                        </a:rPr>
                        <a:t>æring </a:t>
                      </a:r>
                      <a:r>
                        <a:rPr lang="nb-NO" sz="1200" b="1" dirty="0" smtClean="0">
                          <a:solidFill>
                            <a:schemeClr val="tx1"/>
                          </a:solidFill>
                        </a:rPr>
                        <a:t>av vegger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</a:rPr>
                        <a:t> og utstyr opp og ned fra/til kjeller. </a:t>
                      </a:r>
                      <a:endParaRPr lang="x-none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35613" marR="35613" marT="17806" marB="17806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nb-NO" sz="12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Rulleres helst blant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de eldre kullene hvor spillere ofte kan møte selv. (14 +)</a:t>
                      </a:r>
                      <a:endParaRPr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5613" marR="35613" marT="17806" marB="17806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nb-NO" sz="1200" b="1" dirty="0" smtClean="0">
                          <a:solidFill>
                            <a:schemeClr val="tx1"/>
                          </a:solidFill>
                        </a:rPr>
                        <a:t>Medio/ultimo april</a:t>
                      </a:r>
                      <a:endParaRPr lang="x-none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35613" marR="35613" marT="17806" marB="17806"/>
                </a:tc>
              </a:tr>
              <a:tr h="1475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nb-NO" sz="1600" b="1" dirty="0" smtClean="0">
                          <a:solidFill>
                            <a:srgbClr val="FF0000"/>
                          </a:solidFill>
                        </a:rPr>
                        <a:t>3v3</a:t>
                      </a:r>
                      <a:endParaRPr lang="x-none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35613" marR="35613" marT="17806" marB="1780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  <a:tabLst/>
                        <a:defRPr/>
                      </a:pPr>
                      <a:r>
                        <a:rPr lang="nb-NO" sz="1200" b="1" dirty="0" smtClean="0">
                          <a:solidFill>
                            <a:schemeClr val="tx1"/>
                          </a:solidFill>
                        </a:rPr>
                        <a:t>Avvikles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</a:rPr>
                        <a:t> juni. Her skal mange mennesker fordeles på mange poster. Komité søkes etter i januar med jevnlige møter og oppgaver frem til avvikling. Komiteen får opplæring av forrige komité. Personer i komiteen er ansvarlig for hvert sitt felt før, under og etter 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</a:rPr>
                        <a:t>arrangementet, 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</a:rPr>
                        <a:t>samt opplæring neste år. 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Alle lag fra 6-12 må stille på dugnad uavhengig om barn med. Ved vanlig 3v3 etter formater kreves 150stk dugnadere+18stk(</a:t>
                      </a:r>
                      <a:r>
                        <a:rPr lang="nb-NO" sz="1200" b="1" baseline="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vaffelrørere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).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  <a:tabLst/>
                        <a:defRPr/>
                      </a:pP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Avhengig av antall lag, antall timer etc. </a:t>
                      </a:r>
                      <a:endParaRPr lang="nb-NO" sz="1200" b="1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5613" marR="35613" marT="17806" marB="17806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nb-NO" sz="12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Komiteen skal bestå av 1 fra hvert lag 7-9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 år=6stk.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Dersom ingen melder seg må dugnadsansvarlig eller lagleder stille selv. </a:t>
                      </a:r>
                      <a:endParaRPr lang="nb-NO" sz="12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5613" marR="35613" marT="17806" marB="17806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nb-NO" sz="1200" b="1" dirty="0" smtClean="0">
                          <a:solidFill>
                            <a:schemeClr val="tx1"/>
                          </a:solidFill>
                        </a:rPr>
                        <a:t>Komité satt ultimo mars.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nb-NO" sz="1200" b="1" dirty="0" smtClean="0">
                          <a:solidFill>
                            <a:schemeClr val="tx1"/>
                          </a:solidFill>
                        </a:rPr>
                        <a:t>Dugnadene sendes ut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</a:rPr>
                        <a:t>  etter fastsettelse komité/April. </a:t>
                      </a:r>
                      <a:endParaRPr lang="nb-NO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lang="x-none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35613" marR="35613" marT="17806" marB="17806"/>
                </a:tc>
              </a:tr>
              <a:tr h="146667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b-NO" sz="1600" b="1" dirty="0" smtClean="0">
                          <a:solidFill>
                            <a:srgbClr val="FF0000"/>
                          </a:solidFill>
                        </a:rPr>
                        <a:t>TINE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b-NO" sz="1600" b="1" dirty="0" smtClean="0">
                          <a:solidFill>
                            <a:srgbClr val="FF0000"/>
                          </a:solidFill>
                        </a:rPr>
                        <a:t>Fotballskole</a:t>
                      </a:r>
                      <a:endParaRPr lang="x-none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35613" marR="35613" marT="17806" marB="1780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</a:rPr>
                        <a:t>Avvikles uken før skolestart høst. Uke 32 eller 33. </a:t>
                      </a:r>
                      <a:r>
                        <a:rPr lang="nb-NO" sz="1200" b="1" dirty="0" smtClean="0">
                          <a:solidFill>
                            <a:schemeClr val="tx1"/>
                          </a:solidFill>
                        </a:rPr>
                        <a:t>Booke NIL-huset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</a:rPr>
                        <a:t> høst året før.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</a:rPr>
                        <a:t>Fra og med lørdagen før, til og med lørdagen etter er NIL-huset booket for forberedelser og avvikling. Her er foreldre fra 10-års kullet fordelt på oppgaver som kjøkken, førstehjelp etc. ALLE foreldre må påregnes å ha dugnad uavhengig av om barnet er påmeldt. </a:t>
                      </a:r>
                      <a:r>
                        <a:rPr lang="nb-NO" sz="1200" b="1" dirty="0" smtClean="0">
                          <a:solidFill>
                            <a:schemeClr val="tx1"/>
                          </a:solidFill>
                        </a:rPr>
                        <a:t>Dugnaden sendes ut før sommerferie. </a:t>
                      </a:r>
                      <a:endParaRPr lang="nb-NO" sz="12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35613" marR="35613" marT="17806" marB="1780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nb-NO" sz="1200" b="1" dirty="0" smtClean="0">
                          <a:solidFill>
                            <a:schemeClr val="tx1"/>
                          </a:solidFill>
                        </a:rPr>
                        <a:t>Komiteen skal bestå av 1 fra hvert lag 7-10=8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</a:rPr>
                        <a:t> stk. Forrige komité er ansvarlig for opplæring neste. 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Dersom ingen melder seg må dugnadsansvarlig eller lagleder stille selv. </a:t>
                      </a:r>
                      <a:endParaRPr lang="nb-NO" sz="1200" b="1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nb-NO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35613" marR="35613" marT="17806" marB="17806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nb-NO" sz="1200" b="1" dirty="0" smtClean="0">
                          <a:solidFill>
                            <a:schemeClr val="tx1"/>
                          </a:solidFill>
                        </a:rPr>
                        <a:t>Innkalling høst året før. Komité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</a:rPr>
                        <a:t> ferdigstilt</a:t>
                      </a:r>
                      <a:r>
                        <a:rPr lang="nb-NO" sz="1200" b="1" dirty="0" smtClean="0">
                          <a:solidFill>
                            <a:schemeClr val="tx1"/>
                          </a:solidFill>
                        </a:rPr>
                        <a:t> medio januar.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nb-NO" sz="1200" b="1" dirty="0" smtClean="0">
                          <a:solidFill>
                            <a:schemeClr val="tx1"/>
                          </a:solidFill>
                        </a:rPr>
                        <a:t>Påmelding 15.mars. </a:t>
                      </a:r>
                      <a:endParaRPr lang="x-none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35613" marR="35613" marT="17806" marB="17806"/>
                </a:tc>
              </a:tr>
              <a:tr h="77453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nb-NO" sz="1600" b="1" dirty="0" smtClean="0">
                          <a:solidFill>
                            <a:srgbClr val="FF0000"/>
                          </a:solidFill>
                        </a:rPr>
                        <a:t>Akutte</a:t>
                      </a:r>
                      <a:r>
                        <a:rPr lang="nb-NO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nb-NO" sz="1600" b="1" baseline="0" dirty="0" smtClean="0">
                          <a:solidFill>
                            <a:srgbClr val="FF0000"/>
                          </a:solidFill>
                        </a:rPr>
                        <a:t>Dugnader og Vinter</a:t>
                      </a:r>
                      <a:endParaRPr lang="x-none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35613" marR="35613" marT="17806" marB="17806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nb-NO" sz="1200" b="1" dirty="0" smtClean="0">
                          <a:solidFill>
                            <a:schemeClr val="tx1"/>
                          </a:solidFill>
                        </a:rPr>
                        <a:t>Kalles inn etter behov. </a:t>
                      </a:r>
                      <a:r>
                        <a:rPr lang="nb-NO" sz="1200" b="1" dirty="0" smtClean="0">
                          <a:solidFill>
                            <a:schemeClr val="tx1"/>
                          </a:solidFill>
                        </a:rPr>
                        <a:t>Vinterdugnad </a:t>
                      </a:r>
                      <a:r>
                        <a:rPr lang="nb-NO" sz="1200" b="1" dirty="0" smtClean="0">
                          <a:solidFill>
                            <a:schemeClr val="tx1"/>
                          </a:solidFill>
                        </a:rPr>
                        <a:t>nov-mars med hhv 2 økter pr </a:t>
                      </a:r>
                      <a:r>
                        <a:rPr lang="nb-NO" sz="1200" b="1" dirty="0" err="1" smtClean="0">
                          <a:solidFill>
                            <a:schemeClr val="tx1"/>
                          </a:solidFill>
                        </a:rPr>
                        <a:t>mnd</a:t>
                      </a:r>
                      <a:r>
                        <a:rPr lang="nb-NO" sz="1200" b="1" dirty="0" smtClean="0">
                          <a:solidFill>
                            <a:schemeClr val="tx1"/>
                          </a:solidFill>
                        </a:rPr>
                        <a:t> og 4 i mars. Rydding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</a:rPr>
                        <a:t> av gjenglemt og søppel. Deles ut senest mot slutten av sesong, medio oktober, men vurderes allerede ved fordeling andre dugnader i mars.</a:t>
                      </a:r>
                    </a:p>
                  </a:txBody>
                  <a:tcPr marL="35613" marR="35613" marT="17806" marB="17806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nb-NO" sz="12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Kull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over 12 år. </a:t>
                      </a:r>
                      <a:endParaRPr lang="nb-NO" sz="1200" b="1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5613" marR="35613" marT="17806" marB="17806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nb-NO" sz="1200" b="1" dirty="0" smtClean="0">
                          <a:solidFill>
                            <a:schemeClr val="tx1"/>
                          </a:solidFill>
                        </a:rPr>
                        <a:t>Akutte ofte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</a:rPr>
                        <a:t> kort. 1-2 dager f.eks. Vinter meldes før.</a:t>
                      </a:r>
                      <a:endParaRPr lang="x-none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35613" marR="35613" marT="17806" marB="17806"/>
                </a:tc>
              </a:tr>
            </a:tbl>
          </a:graphicData>
        </a:graphic>
      </p:graphicFrame>
      <p:sp>
        <p:nvSpPr>
          <p:cNvPr id="143" name="Shape 143"/>
          <p:cNvSpPr txBox="1"/>
          <p:nvPr/>
        </p:nvSpPr>
        <p:spPr>
          <a:xfrm>
            <a:off x="2579077" y="63305"/>
            <a:ext cx="4747846" cy="395654"/>
          </a:xfrm>
          <a:prstGeom prst="rect">
            <a:avLst/>
          </a:prstGeom>
          <a:noFill/>
          <a:ln>
            <a:noFill/>
          </a:ln>
        </p:spPr>
        <p:txBody>
          <a:bodyPr wrap="square" lIns="35603" tIns="17796" rIns="35603" bIns="17796" anchor="t" anchorCtr="0">
            <a:noAutofit/>
          </a:bodyPr>
          <a:lstStyle/>
          <a:p>
            <a:pPr algn="ctr">
              <a:buSzPct val="25000"/>
            </a:pPr>
            <a:r>
              <a:rPr lang="nb-NO" sz="1938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Dugnader NIL-fotball</a:t>
            </a:r>
          </a:p>
          <a:p>
            <a:pPr algn="ctr">
              <a:buSzPct val="25000"/>
            </a:pPr>
            <a:endParaRPr lang="x-none" sz="1938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9502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3389</TotalTime>
  <Words>504</Words>
  <Application>Microsoft Office PowerPoint</Application>
  <PresentationFormat>A4 (210 x 297 mm)</PresentationFormat>
  <Paragraphs>36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Lynn Hagen</dc:creator>
  <cp:lastModifiedBy>Lynn Hagen</cp:lastModifiedBy>
  <cp:revision>68</cp:revision>
  <cp:lastPrinted>2023-10-16T00:46:02Z</cp:lastPrinted>
  <dcterms:created xsi:type="dcterms:W3CDTF">2021-03-21T18:08:55Z</dcterms:created>
  <dcterms:modified xsi:type="dcterms:W3CDTF">2024-06-16T02:42:08Z</dcterms:modified>
</cp:coreProperties>
</file>